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0"/>
  </p:notesMasterIdLst>
  <p:sldIdLst>
    <p:sldId id="262" r:id="rId2"/>
    <p:sldId id="263" r:id="rId3"/>
    <p:sldId id="266" r:id="rId4"/>
    <p:sldId id="267" r:id="rId5"/>
    <p:sldId id="268" r:id="rId6"/>
    <p:sldId id="321" r:id="rId7"/>
    <p:sldId id="323" r:id="rId8"/>
    <p:sldId id="322"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tcherlakota, Suhasini" initials="KS" lastIdx="1" clrIdx="0">
    <p:extLst>
      <p:ext uri="{19B8F6BF-5375-455C-9EA6-DF929625EA0E}">
        <p15:presenceInfo xmlns:p15="http://schemas.microsoft.com/office/powerpoint/2012/main" userId="S::skotcherlakota@unmc.edu::b96535ec-11c3-4619-966d-d2c28104e72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4C6CB"/>
    <a:srgbClr val="4FB79E"/>
    <a:srgbClr val="2EC0BA"/>
    <a:srgbClr val="6FAB7C"/>
    <a:srgbClr val="B368E8"/>
    <a:srgbClr val="91A160"/>
    <a:srgbClr val="18C6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91"/>
    <p:restoredTop sz="76385"/>
  </p:normalViewPr>
  <p:slideViewPr>
    <p:cSldViewPr snapToGrid="0">
      <p:cViewPr varScale="1">
        <p:scale>
          <a:sx n="132" d="100"/>
          <a:sy n="132" d="100"/>
        </p:scale>
        <p:origin x="69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7F8DA7-14FA-4968-BFB9-8F3757302E6A}" type="datetimeFigureOut">
              <a:rPr lang="en-US"/>
              <a:t>8/29/21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479DA8F-708B-4B42-8ACC-D6D6139B1520}" type="slidenum">
              <a:rPr lang="en-US"/>
              <a:t>‹#›</a:t>
            </a:fld>
            <a:endParaRPr lang="en-US"/>
          </a:p>
        </p:txBody>
      </p:sp>
    </p:spTree>
    <p:extLst>
      <p:ext uri="{BB962C8B-B14F-4D97-AF65-F5344CB8AC3E}">
        <p14:creationId xmlns:p14="http://schemas.microsoft.com/office/powerpoint/2010/main" val="36203750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cs typeface="Calibri"/>
            </a:endParaRPr>
          </a:p>
          <a:p>
            <a:endParaRPr lang="en-US" dirty="0">
              <a:cs typeface="Calibri"/>
            </a:endParaRPr>
          </a:p>
          <a:p>
            <a:r>
              <a:rPr lang="en-US" dirty="0">
                <a:cs typeface="Calibri"/>
              </a:rPr>
              <a:t>UDL in the next 20 minutes is a process that lets you identify, brainstorm expansions into different media, methods, or expressions. </a:t>
            </a:r>
          </a:p>
        </p:txBody>
      </p:sp>
      <p:sp>
        <p:nvSpPr>
          <p:cNvPr id="4" name="Slide Number Placeholder 3"/>
          <p:cNvSpPr>
            <a:spLocks noGrp="1"/>
          </p:cNvSpPr>
          <p:nvPr>
            <p:ph type="sldNum" sz="quarter" idx="5"/>
          </p:nvPr>
        </p:nvSpPr>
        <p:spPr/>
        <p:txBody>
          <a:bodyPr/>
          <a:lstStyle/>
          <a:p>
            <a:fld id="{A479DA8F-708B-4B42-8ACC-D6D6139B1520}" type="slidenum">
              <a:rPr lang="en-US"/>
              <a:t>1</a:t>
            </a:fld>
            <a:endParaRPr lang="en-US"/>
          </a:p>
        </p:txBody>
      </p:sp>
    </p:spTree>
    <p:extLst>
      <p:ext uri="{BB962C8B-B14F-4D97-AF65-F5344CB8AC3E}">
        <p14:creationId xmlns:p14="http://schemas.microsoft.com/office/powerpoint/2010/main" val="32623455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lvl="0" algn="l">
              <a:lnSpc>
                <a:spcPct val="100000"/>
              </a:lnSpc>
              <a:spcBef>
                <a:spcPts val="0"/>
              </a:spcBef>
              <a:spcAft>
                <a:spcPts val="0"/>
              </a:spcAft>
              <a:buNone/>
            </a:pPr>
            <a:r>
              <a:rPr lang="en-US" dirty="0"/>
              <a:t> </a:t>
            </a:r>
          </a:p>
          <a:p>
            <a:pPr lvl="0" algn="l">
              <a:lnSpc>
                <a:spcPct val="100000"/>
              </a:lnSpc>
              <a:spcBef>
                <a:spcPts val="0"/>
              </a:spcBef>
              <a:spcAft>
                <a:spcPts val="0"/>
              </a:spcAft>
              <a:buNone/>
            </a:pPr>
            <a:endParaRPr lang="en-US" dirty="0"/>
          </a:p>
          <a:p>
            <a:pPr lvl="0" algn="l">
              <a:lnSpc>
                <a:spcPct val="100000"/>
              </a:lnSpc>
              <a:spcBef>
                <a:spcPts val="0"/>
              </a:spcBef>
              <a:spcAft>
                <a:spcPts val="0"/>
              </a:spcAft>
              <a:buNone/>
            </a:pPr>
            <a:r>
              <a:rPr lang="en-US" dirty="0"/>
              <a:t>In step zero, we identify the pinch point. This is where we ask ourselves questions and reflect on our teaching.</a:t>
            </a:r>
            <a:br>
              <a:rPr lang="en-US" dirty="0"/>
            </a:br>
            <a:r>
              <a:rPr lang="en-US" dirty="0"/>
              <a:t>Questions to ask yourself: </a:t>
            </a:r>
            <a:r>
              <a:rPr lang="en-US" sz="1200" b="1" i="0" u="none" strike="noStrike" noProof="0" dirty="0">
                <a:solidFill>
                  <a:schemeClr val="tx1"/>
                </a:solidFill>
                <a:latin typeface="Calibri"/>
              </a:rPr>
              <a:t>Where do my students always have questions? Where do they always get things wrong on tests or assignments? Where do they always ask for explanations in a different way than you provide?</a:t>
            </a:r>
            <a:endParaRPr lang="en-US" sz="1200" b="1" dirty="0">
              <a:solidFill>
                <a:schemeClr val="tx1"/>
              </a:solidFill>
            </a:endParaRPr>
          </a:p>
          <a:p>
            <a:endParaRPr lang="en-US" dirty="0"/>
          </a:p>
        </p:txBody>
      </p:sp>
      <p:sp>
        <p:nvSpPr>
          <p:cNvPr id="4" name="Slide Number Placeholder 3"/>
          <p:cNvSpPr>
            <a:spLocks noGrp="1"/>
          </p:cNvSpPr>
          <p:nvPr>
            <p:ph type="sldNum" sz="quarter" idx="5"/>
          </p:nvPr>
        </p:nvSpPr>
        <p:spPr/>
        <p:txBody>
          <a:bodyPr/>
          <a:lstStyle/>
          <a:p>
            <a:fld id="{A479DA8F-708B-4B42-8ACC-D6D6139B1520}" type="slidenum">
              <a:rPr lang="en-US" smtClean="0"/>
              <a:t>2</a:t>
            </a:fld>
            <a:endParaRPr lang="en-US"/>
          </a:p>
        </p:txBody>
      </p:sp>
    </p:spTree>
    <p:extLst>
      <p:ext uri="{BB962C8B-B14F-4D97-AF65-F5344CB8AC3E}">
        <p14:creationId xmlns:p14="http://schemas.microsoft.com/office/powerpoint/2010/main" val="7378398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r>
              <a:rPr lang="en-US" dirty="0"/>
              <a:t>In step one, we identify the single-stream elements. A single stream element is a single medium that we use to deliver content. </a:t>
            </a:r>
          </a:p>
          <a:p>
            <a:pPr lvl="0">
              <a:buNone/>
            </a:pPr>
            <a:r>
              <a:rPr lang="en-US" dirty="0"/>
              <a:t>Question to ask yourself: </a:t>
            </a:r>
            <a:r>
              <a:rPr lang="en-US" sz="1200" b="1" i="0" u="none" strike="noStrike" noProof="0" dirty="0">
                <a:solidFill>
                  <a:schemeClr val="tx1"/>
                </a:solidFill>
                <a:latin typeface="Calibri"/>
              </a:rPr>
              <a:t>What content &amp; interactions do you provide in only one format? What assessments &amp; activities require learners to demonstrate their skills in only one format?</a:t>
            </a:r>
            <a:endParaRPr lang="en-US" sz="1200" b="1" dirty="0">
              <a:solidFill>
                <a:schemeClr val="tx1"/>
              </a:solidFill>
            </a:endParaRPr>
          </a:p>
          <a:p>
            <a:r>
              <a:rPr lang="en-US" dirty="0"/>
              <a:t>For example, if you only use a textbook or only share the content in a lecture. Students only write a paper or take an exam.</a:t>
            </a:r>
          </a:p>
        </p:txBody>
      </p:sp>
      <p:sp>
        <p:nvSpPr>
          <p:cNvPr id="4" name="Slide Number Placeholder 3"/>
          <p:cNvSpPr>
            <a:spLocks noGrp="1"/>
          </p:cNvSpPr>
          <p:nvPr>
            <p:ph type="sldNum" sz="quarter" idx="5"/>
          </p:nvPr>
        </p:nvSpPr>
        <p:spPr/>
        <p:txBody>
          <a:bodyPr/>
          <a:lstStyle/>
          <a:p>
            <a:fld id="{A479DA8F-708B-4B42-8ACC-D6D6139B1520}" type="slidenum">
              <a:rPr lang="en-US" smtClean="0"/>
              <a:t>3</a:t>
            </a:fld>
            <a:endParaRPr lang="en-US"/>
          </a:p>
        </p:txBody>
      </p:sp>
    </p:spTree>
    <p:extLst>
      <p:ext uri="{BB962C8B-B14F-4D97-AF65-F5344CB8AC3E}">
        <p14:creationId xmlns:p14="http://schemas.microsoft.com/office/powerpoint/2010/main" val="1149157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step two, we brainstorm single stream expansions. In other words, we think about other ways to present content or have our students prove learning. The question to ask yourself is </a:t>
            </a:r>
            <a:r>
              <a:rPr lang="en-US" sz="1200" b="1" i="0" u="none" strike="noStrike" noProof="0" dirty="0">
                <a:solidFill>
                  <a:schemeClr val="tx1"/>
                </a:solidFill>
                <a:latin typeface="Calibri"/>
              </a:rPr>
              <a:t>What new media, method, or expression can you use to expand your single stream elements? </a:t>
            </a:r>
            <a:endParaRPr lang="en-US" sz="1200" b="1" dirty="0">
              <a:solidFill>
                <a:schemeClr val="tx1"/>
              </a:solidFill>
            </a:endParaRPr>
          </a:p>
          <a:p>
            <a:endParaRPr lang="en-US" dirty="0"/>
          </a:p>
        </p:txBody>
      </p:sp>
      <p:sp>
        <p:nvSpPr>
          <p:cNvPr id="4" name="Slide Number Placeholder 3"/>
          <p:cNvSpPr>
            <a:spLocks noGrp="1"/>
          </p:cNvSpPr>
          <p:nvPr>
            <p:ph type="sldNum" sz="quarter" idx="5"/>
          </p:nvPr>
        </p:nvSpPr>
        <p:spPr/>
        <p:txBody>
          <a:bodyPr/>
          <a:lstStyle/>
          <a:p>
            <a:fld id="{A479DA8F-708B-4B42-8ACC-D6D6139B1520}" type="slidenum">
              <a:rPr lang="en-US" smtClean="0"/>
              <a:t>4</a:t>
            </a:fld>
            <a:endParaRPr lang="en-US"/>
          </a:p>
        </p:txBody>
      </p:sp>
    </p:spTree>
    <p:extLst>
      <p:ext uri="{BB962C8B-B14F-4D97-AF65-F5344CB8AC3E}">
        <p14:creationId xmlns:p14="http://schemas.microsoft.com/office/powerpoint/2010/main" val="21307508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algn="l" rtl="0" fontAlgn="base"/>
            <a:r>
              <a:rPr lang="en-US" sz="1200" b="1" i="0" dirty="0">
                <a:effectLst/>
                <a:latin typeface="Calibri" panose="020F0502020204030204" pitchFamily="34" charset="0"/>
              </a:rPr>
              <a:t>Case Study: Math equations in a case study </a:t>
            </a:r>
            <a:endParaRPr lang="en-US" sz="1200" b="1" i="0" dirty="0">
              <a:effectLst/>
            </a:endParaRPr>
          </a:p>
          <a:p>
            <a:pPr algn="l" rtl="0" fontAlgn="base"/>
            <a:r>
              <a:rPr lang="en-US" sz="1200" b="0" i="0" dirty="0">
                <a:effectLst/>
                <a:latin typeface="Calibri" panose="020F0502020204030204" pitchFamily="34" charset="0"/>
              </a:rPr>
              <a:t> </a:t>
            </a:r>
            <a:endParaRPr lang="en-US" sz="1200" b="0" i="0" dirty="0">
              <a:effectLst/>
            </a:endParaRPr>
          </a:p>
          <a:p>
            <a:pPr algn="l" rtl="0" fontAlgn="base"/>
            <a:r>
              <a:rPr lang="en-US" sz="1200" b="0" i="0" dirty="0">
                <a:effectLst/>
                <a:latin typeface="Calibri" panose="020F0502020204030204" pitchFamily="34" charset="0"/>
              </a:rPr>
              <a:t>After reading a chapter in a textbook, students are assigned a case study assignment. The readings include 1 example of how to solve for risk. The assignment includes a question where students are required to calculate the risk of ovarian cancer among oral contraceptive users based on numbers in the case study. Students are emailing the instructor and posting on the general questions discussion board asking how to determine what numbers need to be used and where they are placed in the equation.   </a:t>
            </a:r>
            <a:endParaRPr lang="en-US" sz="1200" b="0" i="0" dirty="0">
              <a:effectLst/>
            </a:endParaRPr>
          </a:p>
          <a:p>
            <a:pPr algn="l" rtl="0" fontAlgn="base"/>
            <a:r>
              <a:rPr lang="en-US" sz="1200" b="0" i="0" dirty="0">
                <a:effectLst/>
                <a:latin typeface="Calibri" panose="020F0502020204030204" pitchFamily="34" charset="0"/>
              </a:rPr>
              <a:t> </a:t>
            </a:r>
            <a:endParaRPr lang="en-US" sz="1200" b="0" i="0" dirty="0">
              <a:effectLst/>
            </a:endParaRPr>
          </a:p>
          <a:p>
            <a:endParaRPr lang="en-US" dirty="0"/>
          </a:p>
        </p:txBody>
      </p:sp>
      <p:sp>
        <p:nvSpPr>
          <p:cNvPr id="4" name="Slide Number Placeholder 3"/>
          <p:cNvSpPr>
            <a:spLocks noGrp="1"/>
          </p:cNvSpPr>
          <p:nvPr>
            <p:ph type="sldNum" sz="quarter" idx="5"/>
          </p:nvPr>
        </p:nvSpPr>
        <p:spPr/>
        <p:txBody>
          <a:bodyPr/>
          <a:lstStyle/>
          <a:p>
            <a:fld id="{A479DA8F-708B-4B42-8ACC-D6D6139B1520}" type="slidenum">
              <a:rPr lang="en-US" smtClean="0"/>
              <a:t>5</a:t>
            </a:fld>
            <a:endParaRPr lang="en-US"/>
          </a:p>
        </p:txBody>
      </p:sp>
    </p:spTree>
    <p:extLst>
      <p:ext uri="{BB962C8B-B14F-4D97-AF65-F5344CB8AC3E}">
        <p14:creationId xmlns:p14="http://schemas.microsoft.com/office/powerpoint/2010/main" val="21914946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a:p>
            <a:endParaRPr lang="en-US" dirty="0"/>
          </a:p>
          <a:p>
            <a:r>
              <a:rPr lang="en-US" dirty="0"/>
              <a:t>Now we Identify the pinch point (step zero) - </a:t>
            </a:r>
            <a:r>
              <a:rPr lang="en-US" sz="1200" b="0" i="0" dirty="0">
                <a:effectLst/>
                <a:highlight>
                  <a:srgbClr val="FFFF00"/>
                </a:highlight>
                <a:latin typeface="Calibri" panose="020F0502020204030204" pitchFamily="34" charset="0"/>
              </a:rPr>
              <a:t>Students are emailing the instructor and posting on the general questions discussion board </a:t>
            </a:r>
            <a:endParaRPr lang="en-US" dirty="0"/>
          </a:p>
        </p:txBody>
      </p:sp>
      <p:sp>
        <p:nvSpPr>
          <p:cNvPr id="4" name="Slide Number Placeholder 3"/>
          <p:cNvSpPr>
            <a:spLocks noGrp="1"/>
          </p:cNvSpPr>
          <p:nvPr>
            <p:ph type="sldNum" sz="quarter" idx="5"/>
          </p:nvPr>
        </p:nvSpPr>
        <p:spPr/>
        <p:txBody>
          <a:bodyPr/>
          <a:lstStyle/>
          <a:p>
            <a:fld id="{A479DA8F-708B-4B42-8ACC-D6D6139B1520}" type="slidenum">
              <a:rPr lang="en-US" smtClean="0"/>
              <a:t>6</a:t>
            </a:fld>
            <a:endParaRPr lang="en-US"/>
          </a:p>
        </p:txBody>
      </p:sp>
    </p:spTree>
    <p:extLst>
      <p:ext uri="{BB962C8B-B14F-4D97-AF65-F5344CB8AC3E}">
        <p14:creationId xmlns:p14="http://schemas.microsoft.com/office/powerpoint/2010/main" val="1776476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a:p>
            <a:endParaRPr lang="en-US" dirty="0"/>
          </a:p>
          <a:p>
            <a:r>
              <a:rPr lang="en-US" dirty="0"/>
              <a:t>Now we Identify the single stream elements in step 1- </a:t>
            </a:r>
            <a:r>
              <a:rPr lang="en-US" sz="1200" b="0" i="0" dirty="0">
                <a:effectLst/>
                <a:highlight>
                  <a:srgbClr val="FFFF00"/>
                </a:highlight>
                <a:latin typeface="Calibri" panose="020F0502020204030204" pitchFamily="34" charset="0"/>
              </a:rPr>
              <a:t>the students are only learning the material through a textbook reading. </a:t>
            </a:r>
            <a:endParaRPr lang="en-US" dirty="0"/>
          </a:p>
        </p:txBody>
      </p:sp>
      <p:sp>
        <p:nvSpPr>
          <p:cNvPr id="4" name="Slide Number Placeholder 3"/>
          <p:cNvSpPr>
            <a:spLocks noGrp="1"/>
          </p:cNvSpPr>
          <p:nvPr>
            <p:ph type="sldNum" sz="quarter" idx="5"/>
          </p:nvPr>
        </p:nvSpPr>
        <p:spPr/>
        <p:txBody>
          <a:bodyPr/>
          <a:lstStyle/>
          <a:p>
            <a:fld id="{A479DA8F-708B-4B42-8ACC-D6D6139B1520}" type="slidenum">
              <a:rPr lang="en-US" smtClean="0"/>
              <a:t>7</a:t>
            </a:fld>
            <a:endParaRPr lang="en-US"/>
          </a:p>
        </p:txBody>
      </p:sp>
    </p:spTree>
    <p:extLst>
      <p:ext uri="{BB962C8B-B14F-4D97-AF65-F5344CB8AC3E}">
        <p14:creationId xmlns:p14="http://schemas.microsoft.com/office/powerpoint/2010/main" val="41108833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algn="l" rtl="0" fontAlgn="base"/>
            <a:r>
              <a:rPr lang="en-US" sz="1200" b="0" i="0" dirty="0">
                <a:effectLst/>
                <a:latin typeface="Calibri" panose="020F0502020204030204" pitchFamily="34" charset="0"/>
              </a:rPr>
              <a:t>Brainstorm Expansions (step 2) </a:t>
            </a:r>
            <a:endParaRPr lang="en-US" sz="1200" b="0" i="0" dirty="0">
              <a:effectLst/>
            </a:endParaRPr>
          </a:p>
          <a:p>
            <a:pPr algn="l" rtl="0" fontAlgn="base"/>
            <a:r>
              <a:rPr lang="en-US" sz="1200" b="0" i="1" dirty="0">
                <a:solidFill>
                  <a:schemeClr val="accent4">
                    <a:lumMod val="50000"/>
                  </a:schemeClr>
                </a:solidFill>
                <a:effectLst/>
                <a:latin typeface="Calibri" panose="020F0502020204030204" pitchFamily="34" charset="0"/>
                <a:cs typeface="Calibri" panose="020F0502020204030204" pitchFamily="34" charset="0"/>
              </a:rPr>
              <a:t> </a:t>
            </a:r>
            <a:r>
              <a:rPr lang="en-US" sz="1200" b="1" i="0" kern="1200" dirty="0">
                <a:solidFill>
                  <a:schemeClr val="accent4">
                    <a:lumMod val="50000"/>
                  </a:schemeClr>
                </a:solidFill>
                <a:effectLst/>
                <a:latin typeface="Calibri" panose="020F0502020204030204" pitchFamily="34" charset="0"/>
                <a:ea typeface="+mn-ea"/>
                <a:cs typeface="Calibri" panose="020F0502020204030204" pitchFamily="34" charset="0"/>
              </a:rPr>
              <a:t>· Document outlining the steps on how to solve problems</a:t>
            </a:r>
          </a:p>
          <a:p>
            <a:pPr rtl="0" fontAlgn="base"/>
            <a:r>
              <a:rPr lang="en-US" sz="1200" b="1" i="0" kern="1200" dirty="0">
                <a:solidFill>
                  <a:schemeClr val="accent4">
                    <a:lumMod val="50000"/>
                  </a:schemeClr>
                </a:solidFill>
                <a:effectLst/>
                <a:latin typeface="Calibri" panose="020F0502020204030204" pitchFamily="34" charset="0"/>
                <a:ea typeface="+mn-ea"/>
                <a:cs typeface="Calibri" panose="020F0502020204030204" pitchFamily="34" charset="0"/>
              </a:rPr>
              <a:t>· Math Terms cheat sheet for solving equations </a:t>
            </a:r>
          </a:p>
          <a:p>
            <a:pPr rtl="0" fontAlgn="base"/>
            <a:r>
              <a:rPr lang="en-US" sz="1200" b="1" i="0" kern="1200" dirty="0">
                <a:solidFill>
                  <a:schemeClr val="accent4">
                    <a:lumMod val="50000"/>
                  </a:schemeClr>
                </a:solidFill>
                <a:effectLst/>
                <a:latin typeface="Calibri" panose="020F0502020204030204" pitchFamily="34" charset="0"/>
                <a:ea typeface="+mn-ea"/>
                <a:cs typeface="Calibri" panose="020F0502020204030204" pitchFamily="34" charset="0"/>
              </a:rPr>
              <a:t>· Live demonstration on how to solve a similar case study </a:t>
            </a:r>
          </a:p>
          <a:p>
            <a:pPr rtl="0" fontAlgn="base"/>
            <a:r>
              <a:rPr lang="en-US" sz="1200" b="1" i="0" kern="1200" dirty="0">
                <a:solidFill>
                  <a:schemeClr val="accent4">
                    <a:lumMod val="50000"/>
                  </a:schemeClr>
                </a:solidFill>
                <a:effectLst/>
                <a:latin typeface="Calibri" panose="020F0502020204030204" pitchFamily="34" charset="0"/>
                <a:ea typeface="+mn-ea"/>
                <a:cs typeface="Calibri" panose="020F0502020204030204" pitchFamily="34" charset="0"/>
              </a:rPr>
              <a:t>· Video demonstration on how to solve a similar case study </a:t>
            </a:r>
          </a:p>
          <a:p>
            <a:pPr rtl="0" fontAlgn="base"/>
            <a:r>
              <a:rPr lang="en-US" sz="1200" b="1" i="0" kern="1200" dirty="0">
                <a:solidFill>
                  <a:schemeClr val="accent4">
                    <a:lumMod val="50000"/>
                  </a:schemeClr>
                </a:solidFill>
                <a:effectLst/>
                <a:latin typeface="Calibri" panose="020F0502020204030204" pitchFamily="34" charset="0"/>
                <a:ea typeface="+mn-ea"/>
                <a:cs typeface="Calibri" panose="020F0502020204030204" pitchFamily="34" charset="0"/>
              </a:rPr>
              <a:t>· Step by step tutorial on how to solve problems </a:t>
            </a:r>
          </a:p>
          <a:p>
            <a:pPr rtl="0" fontAlgn="base"/>
            <a:r>
              <a:rPr lang="en-US" sz="1200" b="1" i="0" kern="1200" dirty="0">
                <a:solidFill>
                  <a:schemeClr val="accent4">
                    <a:lumMod val="50000"/>
                  </a:schemeClr>
                </a:solidFill>
                <a:effectLst/>
                <a:latin typeface="Calibri" panose="020F0502020204030204" pitchFamily="34" charset="0"/>
                <a:ea typeface="+mn-ea"/>
                <a:cs typeface="Calibri" panose="020F0502020204030204" pitchFamily="34" charset="0"/>
              </a:rPr>
              <a:t>· YouTube videos (links) </a:t>
            </a:r>
          </a:p>
          <a:p>
            <a:pPr rtl="0" fontAlgn="base"/>
            <a:r>
              <a:rPr lang="en-US" sz="1200" b="1" i="0" kern="1200" dirty="0">
                <a:solidFill>
                  <a:schemeClr val="accent4">
                    <a:lumMod val="50000"/>
                  </a:schemeClr>
                </a:solidFill>
                <a:effectLst/>
                <a:latin typeface="Calibri" panose="020F0502020204030204" pitchFamily="34" charset="0"/>
                <a:ea typeface="+mn-ea"/>
                <a:cs typeface="Calibri" panose="020F0502020204030204" pitchFamily="34" charset="0"/>
              </a:rPr>
              <a:t>· Khan academy videos (links) </a:t>
            </a:r>
          </a:p>
          <a:p>
            <a:pPr rtl="0" fontAlgn="base"/>
            <a:r>
              <a:rPr lang="en-US" sz="1200" b="1" i="0" kern="1200" dirty="0">
                <a:solidFill>
                  <a:schemeClr val="accent4">
                    <a:lumMod val="50000"/>
                  </a:schemeClr>
                </a:solidFill>
                <a:effectLst/>
                <a:latin typeface="Calibri" panose="020F0502020204030204" pitchFamily="34" charset="0"/>
                <a:ea typeface="+mn-ea"/>
                <a:cs typeface="Calibri" panose="020F0502020204030204" pitchFamily="34" charset="0"/>
              </a:rPr>
              <a:t>· Practice problems with answer sheet </a:t>
            </a:r>
          </a:p>
          <a:p>
            <a:endParaRPr lang="en-US" dirty="0"/>
          </a:p>
        </p:txBody>
      </p:sp>
      <p:sp>
        <p:nvSpPr>
          <p:cNvPr id="4" name="Slide Number Placeholder 3"/>
          <p:cNvSpPr>
            <a:spLocks noGrp="1"/>
          </p:cNvSpPr>
          <p:nvPr>
            <p:ph type="sldNum" sz="quarter" idx="5"/>
          </p:nvPr>
        </p:nvSpPr>
        <p:spPr/>
        <p:txBody>
          <a:bodyPr/>
          <a:lstStyle/>
          <a:p>
            <a:fld id="{A479DA8F-708B-4B42-8ACC-D6D6139B1520}" type="slidenum">
              <a:rPr lang="en-US" smtClean="0"/>
              <a:t>8</a:t>
            </a:fld>
            <a:endParaRPr lang="en-US"/>
          </a:p>
        </p:txBody>
      </p:sp>
    </p:spTree>
    <p:extLst>
      <p:ext uri="{BB962C8B-B14F-4D97-AF65-F5344CB8AC3E}">
        <p14:creationId xmlns:p14="http://schemas.microsoft.com/office/powerpoint/2010/main" val="1210380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2" name="Picture 11" descr="Shape&#10;&#10;Description automatically generated with medium confidence">
            <a:extLst>
              <a:ext uri="{FF2B5EF4-FFF2-40B4-BE49-F238E27FC236}">
                <a16:creationId xmlns:a16="http://schemas.microsoft.com/office/drawing/2014/main" id="{3C4A1A74-869D-974D-9610-AA4770A2535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1"/>
          <p:cNvSpPr>
            <a:spLocks noGrp="1"/>
          </p:cNvSpPr>
          <p:nvPr>
            <p:ph type="ctrTitle" hasCustomPrompt="1"/>
          </p:nvPr>
        </p:nvSpPr>
        <p:spPr>
          <a:xfrm>
            <a:off x="453763" y="1247237"/>
            <a:ext cx="7088318" cy="1872612"/>
          </a:xfrm>
        </p:spPr>
        <p:txBody>
          <a:bodyPr anchor="b">
            <a:noAutofit/>
          </a:bodyPr>
          <a:lstStyle>
            <a:lvl1pPr algn="l">
              <a:lnSpc>
                <a:spcPct val="80000"/>
              </a:lnSpc>
              <a:defRPr sz="4050" b="1" i="0" baseline="0">
                <a:solidFill>
                  <a:schemeClr val="accent1"/>
                </a:solidFill>
                <a:latin typeface="Arial-BoldMT"/>
                <a:cs typeface="Arial-BoldMT"/>
              </a:defRPr>
            </a:lvl1pPr>
          </a:lstStyle>
          <a:p>
            <a:r>
              <a:rPr lang="en-US"/>
              <a:t>Title goes here</a:t>
            </a:r>
          </a:p>
        </p:txBody>
      </p:sp>
      <p:sp>
        <p:nvSpPr>
          <p:cNvPr id="3" name="Subtitle 2"/>
          <p:cNvSpPr>
            <a:spLocks noGrp="1"/>
          </p:cNvSpPr>
          <p:nvPr>
            <p:ph type="subTitle" idx="1" hasCustomPrompt="1"/>
          </p:nvPr>
        </p:nvSpPr>
        <p:spPr>
          <a:xfrm>
            <a:off x="453763" y="3522233"/>
            <a:ext cx="7088318" cy="1721780"/>
          </a:xfrm>
        </p:spPr>
        <p:txBody>
          <a:bodyPr>
            <a:normAutofit/>
          </a:bodyPr>
          <a:lstStyle>
            <a:lvl1pPr marL="0" indent="0" algn="l">
              <a:buNone/>
              <a:defRPr sz="2100" b="0" i="0" baseline="0">
                <a:solidFill>
                  <a:schemeClr val="tx2"/>
                </a:solidFill>
                <a:latin typeface="+mn-lt"/>
                <a:cs typeface="Arial-BoldMT"/>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Speaker Name</a:t>
            </a:r>
          </a:p>
          <a:p>
            <a:r>
              <a:rPr lang="en-US"/>
              <a:t>College or Department</a:t>
            </a:r>
          </a:p>
        </p:txBody>
      </p:sp>
    </p:spTree>
    <p:extLst>
      <p:ext uri="{BB962C8B-B14F-4D97-AF65-F5344CB8AC3E}">
        <p14:creationId xmlns:p14="http://schemas.microsoft.com/office/powerpoint/2010/main" val="26477212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extBox 7">
            <a:extLst>
              <a:ext uri="{FF2B5EF4-FFF2-40B4-BE49-F238E27FC236}">
                <a16:creationId xmlns:a16="http://schemas.microsoft.com/office/drawing/2014/main" id="{92F42EBF-4EE4-664E-B295-09CAD9746053}"/>
              </a:ext>
            </a:extLst>
          </p:cNvPr>
          <p:cNvSpPr txBox="1"/>
          <p:nvPr userDrawn="1"/>
        </p:nvSpPr>
        <p:spPr>
          <a:xfrm>
            <a:off x="259492" y="6416013"/>
            <a:ext cx="1403782" cy="300082"/>
          </a:xfrm>
          <a:prstGeom prst="rect">
            <a:avLst/>
          </a:prstGeom>
          <a:noFill/>
        </p:spPr>
        <p:txBody>
          <a:bodyPr wrap="none" rtlCol="0">
            <a:spAutoFit/>
          </a:bodyPr>
          <a:lstStyle/>
          <a:p>
            <a:r>
              <a:rPr lang="en-US" sz="1350" b="1">
                <a:solidFill>
                  <a:schemeClr val="bg1"/>
                </a:solidFill>
                <a:latin typeface="Calibri" panose="020F0502020204030204" pitchFamily="34" charset="0"/>
                <a:cs typeface="Calibri" panose="020F0502020204030204" pitchFamily="34" charset="0"/>
              </a:rPr>
              <a:t>NU Amplify 2021</a:t>
            </a:r>
          </a:p>
        </p:txBody>
      </p:sp>
      <p:sp>
        <p:nvSpPr>
          <p:cNvPr id="9" name="TextBox 8">
            <a:extLst>
              <a:ext uri="{FF2B5EF4-FFF2-40B4-BE49-F238E27FC236}">
                <a16:creationId xmlns:a16="http://schemas.microsoft.com/office/drawing/2014/main" id="{3409269B-DF53-4442-A746-127824DD2C4C}"/>
              </a:ext>
            </a:extLst>
          </p:cNvPr>
          <p:cNvSpPr txBox="1"/>
          <p:nvPr userDrawn="1"/>
        </p:nvSpPr>
        <p:spPr>
          <a:xfrm>
            <a:off x="4007978" y="6416013"/>
            <a:ext cx="4986622" cy="276999"/>
          </a:xfrm>
          <a:prstGeom prst="rect">
            <a:avLst/>
          </a:prstGeom>
          <a:noFill/>
        </p:spPr>
        <p:txBody>
          <a:bodyPr wrap="none" lIns="68580" tIns="34290" rIns="68580" bIns="34290" rtlCol="0" anchor="t">
            <a:spAutoFit/>
          </a:bodyPr>
          <a:lstStyle/>
          <a:p>
            <a:r>
              <a:rPr lang="en-US" sz="1350" i="1">
                <a:solidFill>
                  <a:schemeClr val="bg1"/>
                </a:solidFill>
                <a:latin typeface="Calibri"/>
                <a:cs typeface="Calibri"/>
              </a:rPr>
              <a:t>A SYMPOSIUM ON DIGITAL TEACHING, TECHNOLOGY AND INCLUSION</a:t>
            </a:r>
          </a:p>
        </p:txBody>
      </p:sp>
    </p:spTree>
    <p:extLst>
      <p:ext uri="{BB962C8B-B14F-4D97-AF65-F5344CB8AC3E}">
        <p14:creationId xmlns:p14="http://schemas.microsoft.com/office/powerpoint/2010/main" val="1081881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ontent Slide">
    <p:spTree>
      <p:nvGrpSpPr>
        <p:cNvPr id="1" name=""/>
        <p:cNvGrpSpPr/>
        <p:nvPr/>
      </p:nvGrpSpPr>
      <p:grpSpPr>
        <a:xfrm>
          <a:off x="0" y="0"/>
          <a:ext cx="0" cy="0"/>
          <a:chOff x="0" y="0"/>
          <a:chExt cx="0" cy="0"/>
        </a:xfrm>
      </p:grpSpPr>
      <p:sp>
        <p:nvSpPr>
          <p:cNvPr id="3" name="Content Placeholder 2"/>
          <p:cNvSpPr>
            <a:spLocks noGrp="1"/>
          </p:cNvSpPr>
          <p:nvPr>
            <p:ph idx="1"/>
          </p:nvPr>
        </p:nvSpPr>
        <p:spPr>
          <a:xfrm>
            <a:off x="342030" y="1607426"/>
            <a:ext cx="8459942" cy="4953033"/>
          </a:xfrm>
        </p:spPr>
        <p:txBody>
          <a:bodyPr/>
          <a:lstStyle>
            <a:lvl1pPr>
              <a:lnSpc>
                <a:spcPct val="90000"/>
              </a:lnSpc>
              <a:defRPr/>
            </a:lvl1pPr>
            <a:lvl2pPr>
              <a:lnSpc>
                <a:spcPct val="90000"/>
              </a:lnSpc>
              <a:defRPr sz="2100">
                <a:latin typeface="Arial"/>
                <a:cs typeface="Arial"/>
              </a:defRPr>
            </a:lvl2pPr>
            <a:lvl3pPr>
              <a:lnSpc>
                <a:spcPct val="90000"/>
              </a:lnSpc>
              <a:defRPr sz="2100"/>
            </a:lvl3pPr>
            <a:lvl4pPr>
              <a:lnSpc>
                <a:spcPct val="90000"/>
              </a:lnSpc>
              <a:defRPr sz="1800"/>
            </a:lvl4pPr>
            <a:lvl5pPr>
              <a:lnSpc>
                <a:spcPct val="90000"/>
              </a:lnSpc>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1">
            <a:extLst>
              <a:ext uri="{FF2B5EF4-FFF2-40B4-BE49-F238E27FC236}">
                <a16:creationId xmlns:a16="http://schemas.microsoft.com/office/drawing/2014/main" id="{A6B9DC1C-311E-5644-B51D-A8C8CEE34AF4}"/>
              </a:ext>
            </a:extLst>
          </p:cNvPr>
          <p:cNvSpPr>
            <a:spLocks noGrp="1"/>
          </p:cNvSpPr>
          <p:nvPr>
            <p:ph type="title"/>
          </p:nvPr>
        </p:nvSpPr>
        <p:spPr>
          <a:xfrm>
            <a:off x="342028" y="217591"/>
            <a:ext cx="7887572" cy="1229803"/>
          </a:xfrm>
        </p:spPr>
        <p:txBody>
          <a:bodyPr/>
          <a:lstStyle>
            <a:lvl1pPr>
              <a:defRPr>
                <a:solidFill>
                  <a:srgbClr val="AD122A"/>
                </a:solidFill>
              </a:defRPr>
            </a:lvl1pPr>
          </a:lstStyle>
          <a:p>
            <a:r>
              <a:rPr lang="en-US"/>
              <a:t>Click to edit Master title style</a:t>
            </a:r>
          </a:p>
        </p:txBody>
      </p:sp>
    </p:spTree>
    <p:extLst>
      <p:ext uri="{BB962C8B-B14F-4D97-AF65-F5344CB8AC3E}">
        <p14:creationId xmlns:p14="http://schemas.microsoft.com/office/powerpoint/2010/main" val="1885870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Slide – Two Colum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42029" y="1619037"/>
            <a:ext cx="4126605" cy="4941420"/>
          </a:xfrm>
        </p:spPr>
        <p:txBody>
          <a:bodyPr anchor="t">
            <a:normAutofit/>
          </a:bodyPr>
          <a:lstStyle>
            <a:lvl1pPr marL="0" indent="0">
              <a:buNone/>
              <a:defRPr sz="2400" b="0">
                <a:solidFill>
                  <a:schemeClr val="tx1"/>
                </a:solidFill>
              </a:defRPr>
            </a:lvl1pPr>
            <a:lvl2pPr marL="457189" indent="0">
              <a:buNone/>
              <a:defRPr sz="1800">
                <a:solidFill>
                  <a:schemeClr val="tx1">
                    <a:tint val="75000"/>
                  </a:schemeClr>
                </a:solidFill>
              </a:defRPr>
            </a:lvl2pPr>
            <a:lvl3pPr marL="914378"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2"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5" name="Text Placeholder 2"/>
          <p:cNvSpPr>
            <a:spLocks noGrp="1"/>
          </p:cNvSpPr>
          <p:nvPr>
            <p:ph type="body" idx="14"/>
          </p:nvPr>
        </p:nvSpPr>
        <p:spPr>
          <a:xfrm>
            <a:off x="4679846" y="1619039"/>
            <a:ext cx="4122123" cy="4941419"/>
          </a:xfrm>
        </p:spPr>
        <p:txBody>
          <a:bodyPr anchor="t">
            <a:normAutofit/>
          </a:bodyPr>
          <a:lstStyle>
            <a:lvl1pPr marL="0" indent="0">
              <a:buNone/>
              <a:defRPr sz="2400" b="0">
                <a:solidFill>
                  <a:schemeClr val="tx1"/>
                </a:solidFill>
              </a:defRPr>
            </a:lvl1pPr>
            <a:lvl2pPr marL="457189" indent="0">
              <a:buNone/>
              <a:defRPr sz="1800">
                <a:solidFill>
                  <a:schemeClr val="tx1">
                    <a:tint val="75000"/>
                  </a:schemeClr>
                </a:solidFill>
              </a:defRPr>
            </a:lvl2pPr>
            <a:lvl3pPr marL="914378"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2"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7" name="Title 1">
            <a:extLst>
              <a:ext uri="{FF2B5EF4-FFF2-40B4-BE49-F238E27FC236}">
                <a16:creationId xmlns:a16="http://schemas.microsoft.com/office/drawing/2014/main" id="{E95D6D8F-B6EE-5141-8FB2-91D18477DB64}"/>
              </a:ext>
            </a:extLst>
          </p:cNvPr>
          <p:cNvSpPr>
            <a:spLocks noGrp="1"/>
          </p:cNvSpPr>
          <p:nvPr>
            <p:ph type="title"/>
          </p:nvPr>
        </p:nvSpPr>
        <p:spPr>
          <a:xfrm>
            <a:off x="342028" y="217591"/>
            <a:ext cx="7887572" cy="1229803"/>
          </a:xfrm>
        </p:spPr>
        <p:txBody>
          <a:bodyPr/>
          <a:lstStyle>
            <a:lvl1pPr>
              <a:defRPr>
                <a:solidFill>
                  <a:srgbClr val="AD122A"/>
                </a:solidFill>
              </a:defRPr>
            </a:lvl1pPr>
          </a:lstStyle>
          <a:p>
            <a:r>
              <a:rPr lang="en-US"/>
              <a:t>Click to edit Master title style</a:t>
            </a:r>
          </a:p>
        </p:txBody>
      </p:sp>
    </p:spTree>
    <p:extLst>
      <p:ext uri="{BB962C8B-B14F-4D97-AF65-F5344CB8AC3E}">
        <p14:creationId xmlns:p14="http://schemas.microsoft.com/office/powerpoint/2010/main" val="2816391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Slide w/ Image">
    <p:spTree>
      <p:nvGrpSpPr>
        <p:cNvPr id="1" name=""/>
        <p:cNvGrpSpPr/>
        <p:nvPr/>
      </p:nvGrpSpPr>
      <p:grpSpPr>
        <a:xfrm>
          <a:off x="0" y="0"/>
          <a:ext cx="0" cy="0"/>
          <a:chOff x="0" y="0"/>
          <a:chExt cx="0" cy="0"/>
        </a:xfrm>
      </p:grpSpPr>
      <p:sp>
        <p:nvSpPr>
          <p:cNvPr id="2" name="Title 1"/>
          <p:cNvSpPr>
            <a:spLocks noGrp="1"/>
          </p:cNvSpPr>
          <p:nvPr>
            <p:ph type="title"/>
          </p:nvPr>
        </p:nvSpPr>
        <p:spPr>
          <a:xfrm>
            <a:off x="342028" y="217591"/>
            <a:ext cx="7887572" cy="1229803"/>
          </a:xfrm>
        </p:spPr>
        <p:txBody>
          <a:bodyPr/>
          <a:lstStyle>
            <a:lvl1pPr>
              <a:defRPr>
                <a:solidFill>
                  <a:srgbClr val="AD122A"/>
                </a:solidFill>
              </a:defRPr>
            </a:lvl1pPr>
          </a:lstStyle>
          <a:p>
            <a:r>
              <a:rPr lang="en-US"/>
              <a:t>Click to edit Master title style</a:t>
            </a:r>
          </a:p>
        </p:txBody>
      </p:sp>
      <p:sp>
        <p:nvSpPr>
          <p:cNvPr id="3" name="Text Placeholder 2"/>
          <p:cNvSpPr>
            <a:spLocks noGrp="1"/>
          </p:cNvSpPr>
          <p:nvPr>
            <p:ph type="body" idx="1"/>
          </p:nvPr>
        </p:nvSpPr>
        <p:spPr>
          <a:xfrm>
            <a:off x="342029" y="1619040"/>
            <a:ext cx="3196303" cy="4918197"/>
          </a:xfrm>
        </p:spPr>
        <p:txBody>
          <a:bodyPr anchor="t">
            <a:normAutofit/>
          </a:bodyPr>
          <a:lstStyle>
            <a:lvl1pPr marL="0" indent="0">
              <a:buNone/>
              <a:defRPr sz="2400" b="0">
                <a:solidFill>
                  <a:schemeClr val="tx1"/>
                </a:solidFill>
              </a:defRPr>
            </a:lvl1pPr>
            <a:lvl2pPr marL="457189" indent="0">
              <a:buNone/>
              <a:defRPr sz="1800">
                <a:solidFill>
                  <a:schemeClr val="tx1">
                    <a:tint val="75000"/>
                  </a:schemeClr>
                </a:solidFill>
              </a:defRPr>
            </a:lvl2pPr>
            <a:lvl3pPr marL="914378"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2"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5" name="Picture Placeholder 4"/>
          <p:cNvSpPr>
            <a:spLocks noGrp="1"/>
          </p:cNvSpPr>
          <p:nvPr>
            <p:ph type="pic" sz="quarter" idx="10"/>
          </p:nvPr>
        </p:nvSpPr>
        <p:spPr>
          <a:xfrm>
            <a:off x="3768918" y="1630559"/>
            <a:ext cx="5033770" cy="4906676"/>
          </a:xfrm>
        </p:spPr>
        <p:txBody>
          <a:bodyPr/>
          <a:lstStyle/>
          <a:p>
            <a:r>
              <a:rPr lang="en-US"/>
              <a:t>Click icon to add picture</a:t>
            </a:r>
          </a:p>
        </p:txBody>
      </p:sp>
    </p:spTree>
    <p:extLst>
      <p:ext uri="{BB962C8B-B14F-4D97-AF65-F5344CB8AC3E}">
        <p14:creationId xmlns:p14="http://schemas.microsoft.com/office/powerpoint/2010/main" val="3544167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ntent Slide w/ Subhea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42028" y="2348539"/>
            <a:ext cx="8459942" cy="4188696"/>
          </a:xfrm>
        </p:spPr>
        <p:txBody>
          <a:bodyPr anchor="t">
            <a:normAutofit/>
          </a:bodyPr>
          <a:lstStyle>
            <a:lvl1pPr marL="0" indent="0">
              <a:buNone/>
              <a:defRPr sz="2400" b="0">
                <a:solidFill>
                  <a:schemeClr val="tx1"/>
                </a:solidFill>
              </a:defRPr>
            </a:lvl1pPr>
            <a:lvl2pPr marL="457189" indent="0">
              <a:buNone/>
              <a:defRPr sz="1800">
                <a:solidFill>
                  <a:schemeClr val="tx1">
                    <a:tint val="75000"/>
                  </a:schemeClr>
                </a:solidFill>
              </a:defRPr>
            </a:lvl2pPr>
            <a:lvl3pPr marL="914378"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2"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5" name="Title 1"/>
          <p:cNvSpPr>
            <a:spLocks noGrp="1"/>
          </p:cNvSpPr>
          <p:nvPr>
            <p:ph type="title"/>
          </p:nvPr>
        </p:nvSpPr>
        <p:spPr>
          <a:xfrm>
            <a:off x="342030" y="217591"/>
            <a:ext cx="7887570" cy="1229801"/>
          </a:xfrm>
        </p:spPr>
        <p:txBody>
          <a:bodyPr tIns="0" bIns="0"/>
          <a:lstStyle>
            <a:lvl1pPr>
              <a:defRPr sz="3000">
                <a:solidFill>
                  <a:srgbClr val="AD122A"/>
                </a:solidFill>
              </a:defRPr>
            </a:lvl1pPr>
          </a:lstStyle>
          <a:p>
            <a:r>
              <a:rPr lang="en-US"/>
              <a:t>Click to edit Master title style</a:t>
            </a:r>
          </a:p>
        </p:txBody>
      </p:sp>
      <p:sp>
        <p:nvSpPr>
          <p:cNvPr id="4" name="Text Placeholder 3"/>
          <p:cNvSpPr>
            <a:spLocks noGrp="1"/>
          </p:cNvSpPr>
          <p:nvPr>
            <p:ph type="body" sz="quarter" idx="10"/>
          </p:nvPr>
        </p:nvSpPr>
        <p:spPr>
          <a:xfrm>
            <a:off x="341310" y="1579219"/>
            <a:ext cx="8460660" cy="642101"/>
          </a:xfrm>
        </p:spPr>
        <p:txBody>
          <a:bodyPr anchor="ctr"/>
          <a:lstStyle>
            <a:lvl1pPr>
              <a:defRPr b="1">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2000156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3764" y="2130755"/>
            <a:ext cx="8236475" cy="1609107"/>
          </a:xfrm>
        </p:spPr>
        <p:txBody>
          <a:bodyPr/>
          <a:lstStyle>
            <a:lvl1pPr algn="ctr">
              <a:defRPr baseline="0">
                <a:solidFill>
                  <a:srgbClr val="AD122A"/>
                </a:solidFill>
              </a:defRPr>
            </a:lvl1pPr>
          </a:lstStyle>
          <a:p>
            <a:r>
              <a:rPr lang="en-US"/>
              <a:t>Subhead/ </a:t>
            </a:r>
            <a:br>
              <a:rPr lang="en-US"/>
            </a:br>
            <a:r>
              <a:rPr lang="en-US"/>
              <a:t>Section Header</a:t>
            </a:r>
          </a:p>
        </p:txBody>
      </p:sp>
    </p:spTree>
    <p:extLst>
      <p:ext uri="{BB962C8B-B14F-4D97-AF65-F5344CB8AC3E}">
        <p14:creationId xmlns:p14="http://schemas.microsoft.com/office/powerpoint/2010/main" val="701061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d Slide">
    <p:spTree>
      <p:nvGrpSpPr>
        <p:cNvPr id="1" name=""/>
        <p:cNvGrpSpPr/>
        <p:nvPr/>
      </p:nvGrpSpPr>
      <p:grpSpPr>
        <a:xfrm>
          <a:off x="0" y="0"/>
          <a:ext cx="0" cy="0"/>
          <a:chOff x="0" y="0"/>
          <a:chExt cx="0" cy="0"/>
        </a:xfrm>
      </p:grpSpPr>
      <p:pic>
        <p:nvPicPr>
          <p:cNvPr id="8" name="Picture 7" descr="A picture containing text, outdoor, road, sign&#10;&#10;Description automatically generated">
            <a:extLst>
              <a:ext uri="{FF2B5EF4-FFF2-40B4-BE49-F238E27FC236}">
                <a16:creationId xmlns:a16="http://schemas.microsoft.com/office/drawing/2014/main" id="{A0C354F0-6C54-6B4A-A739-CBF3B1100993}"/>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147856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Blank">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167228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A062B20-2132-4846-B3B7-8CAA0AFD836A}" type="datetimeFigureOut">
              <a:rPr lang="en-US" smtClean="0"/>
              <a:t>8/29/21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990788-26CA-413B-948B-22966892E52B}" type="slidenum">
              <a:rPr lang="en-US" smtClean="0"/>
              <a:t>‹#›</a:t>
            </a:fld>
            <a:endParaRPr lang="en-US"/>
          </a:p>
        </p:txBody>
      </p:sp>
    </p:spTree>
    <p:extLst>
      <p:ext uri="{BB962C8B-B14F-4D97-AF65-F5344CB8AC3E}">
        <p14:creationId xmlns:p14="http://schemas.microsoft.com/office/powerpoint/2010/main" val="3591091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4" descr="Shape&#10;&#10;Description automatically generated with low confidence">
            <a:extLst>
              <a:ext uri="{FF2B5EF4-FFF2-40B4-BE49-F238E27FC236}">
                <a16:creationId xmlns:a16="http://schemas.microsoft.com/office/drawing/2014/main" id="{6C236D37-DE14-8C41-BE2D-7E2087AD5436}"/>
              </a:ext>
            </a:extLst>
          </p:cNvPr>
          <p:cNvPicPr>
            <a:picLocks noChangeAspect="1"/>
          </p:cNvPicPr>
          <p:nvPr/>
        </p:nvPicPr>
        <p:blipFill>
          <a:blip r:embed="rId12"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342028" y="205979"/>
            <a:ext cx="7887572" cy="1229803"/>
          </a:xfrm>
          <a:prstGeom prst="rect">
            <a:avLst/>
          </a:prstGeom>
        </p:spPr>
        <p:txBody>
          <a:bodyPr vert="horz" lIns="91440" tIns="0" rIns="91440" bIns="0" rtlCol="0" anchor="ctr">
            <a:noAutofit/>
          </a:bodyPr>
          <a:lstStyle/>
          <a:p>
            <a:r>
              <a:rPr lang="en-US"/>
              <a:t>Headline</a:t>
            </a:r>
          </a:p>
        </p:txBody>
      </p:sp>
      <p:sp>
        <p:nvSpPr>
          <p:cNvPr id="3" name="Text Placeholder 2"/>
          <p:cNvSpPr>
            <a:spLocks noGrp="1"/>
          </p:cNvSpPr>
          <p:nvPr>
            <p:ph type="body" idx="1"/>
          </p:nvPr>
        </p:nvSpPr>
        <p:spPr>
          <a:xfrm>
            <a:off x="342029" y="1570714"/>
            <a:ext cx="8459943" cy="4908465"/>
          </a:xfrm>
          <a:prstGeom prst="rect">
            <a:avLst/>
          </a:prstGeom>
        </p:spPr>
        <p:txBody>
          <a:bodyPr vert="horz" lIns="91440" tIns="45720" rIns="91440" bIns="45720" rtlCol="0">
            <a:normAutofit/>
          </a:bodyPr>
          <a:lstStyle/>
          <a:p>
            <a:pPr lvl="0"/>
            <a:r>
              <a:rPr lang="en-US"/>
              <a:t>Content</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6069857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txStyles>
    <p:titleStyle>
      <a:lvl1pPr algn="l" defTabSz="457189" rtl="0" eaLnBrk="1" latinLnBrk="0" hangingPunct="1">
        <a:lnSpc>
          <a:spcPct val="90000"/>
        </a:lnSpc>
        <a:spcBef>
          <a:spcPct val="0"/>
        </a:spcBef>
        <a:buNone/>
        <a:defRPr sz="3000" b="1" i="0" kern="1200" baseline="0">
          <a:solidFill>
            <a:srgbClr val="AD122A"/>
          </a:solidFill>
          <a:latin typeface="Arial"/>
          <a:ea typeface="+mj-ea"/>
          <a:cs typeface="Arial"/>
        </a:defRPr>
      </a:lvl1pPr>
    </p:titleStyle>
    <p:bodyStyle>
      <a:lvl1pPr marL="0" indent="0" algn="l" defTabSz="457189" rtl="0" eaLnBrk="1" latinLnBrk="0" hangingPunct="1">
        <a:lnSpc>
          <a:spcPct val="90000"/>
        </a:lnSpc>
        <a:spcBef>
          <a:spcPct val="20000"/>
        </a:spcBef>
        <a:buFontTx/>
        <a:buNone/>
        <a:defRPr sz="2400" kern="1200">
          <a:solidFill>
            <a:schemeClr val="tx1"/>
          </a:solidFill>
          <a:latin typeface="Arial"/>
          <a:ea typeface="+mn-ea"/>
          <a:cs typeface="Arial"/>
        </a:defRPr>
      </a:lvl1pPr>
      <a:lvl2pPr marL="458777" indent="-287331" algn="l" defTabSz="457189" rtl="0" eaLnBrk="1" latinLnBrk="0" hangingPunct="1">
        <a:spcBef>
          <a:spcPct val="20000"/>
        </a:spcBef>
        <a:buFont typeface="Wingdings" charset="2"/>
        <a:buChar char="§"/>
        <a:tabLst/>
        <a:defRPr sz="2100" kern="1200">
          <a:solidFill>
            <a:schemeClr val="tx1"/>
          </a:solidFill>
          <a:latin typeface="+mn-lt"/>
          <a:ea typeface="+mn-ea"/>
          <a:cs typeface="+mn-cs"/>
        </a:defRPr>
      </a:lvl2pPr>
      <a:lvl3pPr marL="747695" indent="-227007" algn="l" defTabSz="457189" rtl="0" eaLnBrk="1" latinLnBrk="0" hangingPunct="1">
        <a:lnSpc>
          <a:spcPct val="90000"/>
        </a:lnSpc>
        <a:spcBef>
          <a:spcPct val="20000"/>
        </a:spcBef>
        <a:buFont typeface="Arial"/>
        <a:buChar char="•"/>
        <a:tabLst/>
        <a:defRPr sz="2100" kern="1200">
          <a:solidFill>
            <a:schemeClr val="tx1"/>
          </a:solidFill>
          <a:latin typeface="Arial"/>
          <a:ea typeface="+mn-ea"/>
          <a:cs typeface="Arial"/>
        </a:defRPr>
      </a:lvl3pPr>
      <a:lvl4pPr marL="1090586" indent="-233357" algn="l" defTabSz="457189" rtl="0" eaLnBrk="1" latinLnBrk="0" hangingPunct="1">
        <a:lnSpc>
          <a:spcPct val="90000"/>
        </a:lnSpc>
        <a:spcBef>
          <a:spcPct val="20000"/>
        </a:spcBef>
        <a:buFont typeface="Arial"/>
        <a:buChar char="–"/>
        <a:tabLst/>
        <a:defRPr sz="1800" kern="1200">
          <a:solidFill>
            <a:schemeClr val="tx1"/>
          </a:solidFill>
          <a:latin typeface="Arial"/>
          <a:ea typeface="+mn-ea"/>
          <a:cs typeface="Arial"/>
        </a:defRPr>
      </a:lvl4pPr>
      <a:lvl5pPr marL="1371566" indent="-253994" algn="l" defTabSz="457189" rtl="0" eaLnBrk="1" latinLnBrk="0" hangingPunct="1">
        <a:lnSpc>
          <a:spcPct val="90000"/>
        </a:lnSpc>
        <a:spcBef>
          <a:spcPct val="20000"/>
        </a:spcBef>
        <a:buFont typeface="Arial"/>
        <a:buChar char="»"/>
        <a:tabLst/>
        <a:defRPr sz="1800" kern="1200">
          <a:solidFill>
            <a:schemeClr val="tx1"/>
          </a:solidFill>
          <a:latin typeface="Arial"/>
          <a:ea typeface="+mn-ea"/>
          <a:cs typeface="Arial"/>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5"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8"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2"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417C4-B800-C246-AC9F-844E848CDF40}"/>
              </a:ext>
            </a:extLst>
          </p:cNvPr>
          <p:cNvSpPr>
            <a:spLocks noGrp="1"/>
          </p:cNvSpPr>
          <p:nvPr>
            <p:ph type="title" idx="4294967295"/>
          </p:nvPr>
        </p:nvSpPr>
        <p:spPr>
          <a:xfrm>
            <a:off x="1257300" y="7094935"/>
            <a:ext cx="7886700" cy="994172"/>
          </a:xfrm>
        </p:spPr>
        <p:txBody>
          <a:bodyPr/>
          <a:lstStyle/>
          <a:p>
            <a:r>
              <a:rPr lang="en-US"/>
              <a:t>UDL</a:t>
            </a:r>
            <a:r>
              <a:rPr lang="en-US" baseline="0"/>
              <a:t> in the next 20 minutes</a:t>
            </a:r>
            <a:endParaRPr lang="en-US"/>
          </a:p>
        </p:txBody>
      </p:sp>
      <p:sp>
        <p:nvSpPr>
          <p:cNvPr id="3" name="TextBox 2"/>
          <p:cNvSpPr txBox="1"/>
          <p:nvPr/>
        </p:nvSpPr>
        <p:spPr>
          <a:xfrm>
            <a:off x="1360686" y="382426"/>
            <a:ext cx="5100735" cy="2400657"/>
          </a:xfrm>
          <a:prstGeom prst="rect">
            <a:avLst/>
          </a:prstGeom>
          <a:noFill/>
        </p:spPr>
        <p:txBody>
          <a:bodyPr wrap="square" rtlCol="0">
            <a:spAutoFit/>
          </a:bodyPr>
          <a:lstStyle/>
          <a:p>
            <a:pPr algn="ctr"/>
            <a:r>
              <a:rPr lang="en-US" sz="15000" b="1" dirty="0">
                <a:solidFill>
                  <a:srgbClr val="4FB79E"/>
                </a:solidFill>
                <a:latin typeface="Times New Roman" panose="02020603050405020304" pitchFamily="18" charset="0"/>
                <a:cs typeface="Times New Roman" panose="02020603050405020304" pitchFamily="18" charset="0"/>
              </a:rPr>
              <a:t>UDL</a:t>
            </a:r>
          </a:p>
        </p:txBody>
      </p:sp>
      <p:sp>
        <p:nvSpPr>
          <p:cNvPr id="4" name="TextBox 3"/>
          <p:cNvSpPr txBox="1"/>
          <p:nvPr/>
        </p:nvSpPr>
        <p:spPr>
          <a:xfrm>
            <a:off x="1360686" y="2324911"/>
            <a:ext cx="3547641" cy="704039"/>
          </a:xfrm>
          <a:prstGeom prst="rect">
            <a:avLst/>
          </a:prstGeom>
          <a:noFill/>
        </p:spPr>
        <p:txBody>
          <a:bodyPr wrap="square" lIns="68580" tIns="34290" rIns="68580" bIns="34290" rtlCol="0" anchor="t">
            <a:spAutoFit/>
          </a:bodyPr>
          <a:lstStyle/>
          <a:p>
            <a:r>
              <a:rPr lang="en-US" sz="4125" dirty="0">
                <a:latin typeface="+mj-lt"/>
                <a:cs typeface="Times New Roman"/>
              </a:rPr>
              <a:t>in the next</a:t>
            </a:r>
          </a:p>
        </p:txBody>
      </p:sp>
      <p:pic>
        <p:nvPicPr>
          <p:cNvPr id="7" name="Picture 6" descr="20 minute time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202960" y="2919383"/>
            <a:ext cx="2428646" cy="2619790"/>
          </a:xfrm>
          <a:prstGeom prst="rect">
            <a:avLst/>
          </a:prstGeom>
        </p:spPr>
      </p:pic>
      <p:sp>
        <p:nvSpPr>
          <p:cNvPr id="6" name="TextBox 5"/>
          <p:cNvSpPr txBox="1"/>
          <p:nvPr/>
        </p:nvSpPr>
        <p:spPr>
          <a:xfrm>
            <a:off x="5456242" y="4640674"/>
            <a:ext cx="2604670" cy="842538"/>
          </a:xfrm>
          <a:prstGeom prst="rect">
            <a:avLst/>
          </a:prstGeom>
          <a:noFill/>
        </p:spPr>
        <p:txBody>
          <a:bodyPr wrap="square" rtlCol="0">
            <a:spAutoFit/>
          </a:bodyPr>
          <a:lstStyle/>
          <a:p>
            <a:r>
              <a:rPr lang="en-US" sz="4875" i="1" dirty="0">
                <a:latin typeface="+mj-lt"/>
                <a:cs typeface="Times New Roman" panose="02020603050405020304" pitchFamily="18" charset="0"/>
              </a:rPr>
              <a:t>minutes</a:t>
            </a:r>
          </a:p>
        </p:txBody>
      </p:sp>
    </p:spTree>
    <p:extLst>
      <p:ext uri="{BB962C8B-B14F-4D97-AF65-F5344CB8AC3E}">
        <p14:creationId xmlns:p14="http://schemas.microsoft.com/office/powerpoint/2010/main" val="3856510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E80DB45-9588-7A42-8C9C-F8BE3E6FF120}"/>
              </a:ext>
            </a:extLst>
          </p:cNvPr>
          <p:cNvSpPr>
            <a:spLocks noGrp="1"/>
          </p:cNvSpPr>
          <p:nvPr>
            <p:ph type="title"/>
          </p:nvPr>
        </p:nvSpPr>
        <p:spPr>
          <a:xfrm>
            <a:off x="795605" y="7520682"/>
            <a:ext cx="7886700" cy="377829"/>
          </a:xfrm>
        </p:spPr>
        <p:txBody>
          <a:bodyPr>
            <a:normAutofit fontScale="90000"/>
          </a:bodyPr>
          <a:lstStyle/>
          <a:p>
            <a:r>
              <a:rPr lang="en-US"/>
              <a:t>Step</a:t>
            </a:r>
            <a:r>
              <a:rPr lang="en-US" baseline="0"/>
              <a:t> one </a:t>
            </a:r>
            <a:r>
              <a:rPr lang="en-US"/>
              <a:t>U</a:t>
            </a:r>
            <a:r>
              <a:rPr lang="en-US" baseline="0"/>
              <a:t>DL in 20 minutes</a:t>
            </a:r>
            <a:endParaRPr lang="en-US"/>
          </a:p>
        </p:txBody>
      </p:sp>
      <p:sp>
        <p:nvSpPr>
          <p:cNvPr id="6" name="TextBox 5"/>
          <p:cNvSpPr txBox="1"/>
          <p:nvPr/>
        </p:nvSpPr>
        <p:spPr>
          <a:xfrm>
            <a:off x="4007978" y="5669260"/>
            <a:ext cx="4986622" cy="276999"/>
          </a:xfrm>
          <a:prstGeom prst="rect">
            <a:avLst/>
          </a:prstGeom>
          <a:noFill/>
        </p:spPr>
        <p:txBody>
          <a:bodyPr wrap="none" lIns="68580" tIns="34290" rIns="68580" bIns="34290" rtlCol="0" anchor="t">
            <a:spAutoFit/>
          </a:bodyPr>
          <a:lstStyle/>
          <a:p>
            <a:r>
              <a:rPr lang="en-US" sz="1350" i="1">
                <a:solidFill>
                  <a:schemeClr val="bg1"/>
                </a:solidFill>
                <a:latin typeface="Calibri"/>
                <a:cs typeface="Calibri"/>
              </a:rPr>
              <a:t>A SYMPOSIUM ON DIGITAL TEACHING, TECHNOLOGY AND INCLUSION</a:t>
            </a:r>
          </a:p>
        </p:txBody>
      </p:sp>
      <p:graphicFrame>
        <p:nvGraphicFramePr>
          <p:cNvPr id="13" name="Table 13">
            <a:extLst>
              <a:ext uri="{FF2B5EF4-FFF2-40B4-BE49-F238E27FC236}">
                <a16:creationId xmlns:a16="http://schemas.microsoft.com/office/drawing/2014/main" id="{150AC7C1-A8DD-48D9-B094-BDC7D4638A2C}"/>
              </a:ext>
            </a:extLst>
          </p:cNvPr>
          <p:cNvGraphicFramePr>
            <a:graphicFrameLocks noGrp="1"/>
          </p:cNvGraphicFramePr>
          <p:nvPr>
            <p:extLst>
              <p:ext uri="{D42A27DB-BD31-4B8C-83A1-F6EECF244321}">
                <p14:modId xmlns:p14="http://schemas.microsoft.com/office/powerpoint/2010/main" val="340006767"/>
              </p:ext>
            </p:extLst>
          </p:nvPr>
        </p:nvGraphicFramePr>
        <p:xfrm>
          <a:off x="489972" y="733874"/>
          <a:ext cx="8164056" cy="5702001"/>
        </p:xfrm>
        <a:graphic>
          <a:graphicData uri="http://schemas.openxmlformats.org/drawingml/2006/table">
            <a:tbl>
              <a:tblPr firstRow="1" bandRow="1">
                <a:tableStyleId>{5C22544A-7EE6-4342-B048-85BDC9FD1C3A}</a:tableStyleId>
              </a:tblPr>
              <a:tblGrid>
                <a:gridCol w="2721352">
                  <a:extLst>
                    <a:ext uri="{9D8B030D-6E8A-4147-A177-3AD203B41FA5}">
                      <a16:colId xmlns:a16="http://schemas.microsoft.com/office/drawing/2014/main" val="1528362117"/>
                    </a:ext>
                  </a:extLst>
                </a:gridCol>
                <a:gridCol w="2721352">
                  <a:extLst>
                    <a:ext uri="{9D8B030D-6E8A-4147-A177-3AD203B41FA5}">
                      <a16:colId xmlns:a16="http://schemas.microsoft.com/office/drawing/2014/main" val="3708887725"/>
                    </a:ext>
                  </a:extLst>
                </a:gridCol>
                <a:gridCol w="2721352">
                  <a:extLst>
                    <a:ext uri="{9D8B030D-6E8A-4147-A177-3AD203B41FA5}">
                      <a16:colId xmlns:a16="http://schemas.microsoft.com/office/drawing/2014/main" val="3583208842"/>
                    </a:ext>
                  </a:extLst>
                </a:gridCol>
              </a:tblGrid>
              <a:tr h="917184">
                <a:tc>
                  <a:txBody>
                    <a:bodyPr/>
                    <a:lstStyle/>
                    <a:p>
                      <a:pPr lvl="0" algn="ctr">
                        <a:lnSpc>
                          <a:spcPct val="100000"/>
                        </a:lnSpc>
                        <a:spcBef>
                          <a:spcPts val="0"/>
                        </a:spcBef>
                        <a:spcAft>
                          <a:spcPts val="0"/>
                        </a:spcAft>
                        <a:buNone/>
                      </a:pPr>
                      <a:r>
                        <a:rPr lang="en-US" sz="2000" b="1" i="0" u="none" strike="noStrike" noProof="0" dirty="0">
                          <a:solidFill>
                            <a:schemeClr val="tx1"/>
                          </a:solidFill>
                          <a:latin typeface="Calibri"/>
                        </a:rPr>
                        <a:t>Step Zero:</a:t>
                      </a:r>
                      <a:r>
                        <a:rPr lang="en-US" sz="2000" b="0" i="0" u="none" strike="noStrike" noProof="0" dirty="0">
                          <a:solidFill>
                            <a:schemeClr val="tx1"/>
                          </a:solidFill>
                          <a:latin typeface="Calibri"/>
                        </a:rPr>
                        <a:t> </a:t>
                      </a:r>
                      <a:br>
                        <a:rPr lang="en-US" sz="2000" b="0" i="0" u="none" strike="noStrike" noProof="0" dirty="0">
                          <a:solidFill>
                            <a:srgbClr val="000000"/>
                          </a:solidFill>
                          <a:latin typeface="Calibri"/>
                        </a:rPr>
                      </a:br>
                      <a:r>
                        <a:rPr lang="en-US" sz="2000" b="0" i="0" u="none" strike="noStrike" noProof="0" dirty="0">
                          <a:solidFill>
                            <a:schemeClr val="tx1"/>
                          </a:solidFill>
                          <a:latin typeface="Calibri"/>
                        </a:rPr>
                        <a:t>Identify Pinch Point</a:t>
                      </a:r>
                    </a:p>
                  </a:txBody>
                  <a:tcPr marL="68580" marR="68580" marT="34290" marB="34290">
                    <a:solidFill>
                      <a:srgbClr val="4FB79E"/>
                    </a:solidFill>
                  </a:tcPr>
                </a:tc>
                <a:tc>
                  <a:txBody>
                    <a:bodyPr/>
                    <a:lstStyle/>
                    <a:p>
                      <a:pPr lvl="0" algn="ctr">
                        <a:buNone/>
                      </a:pPr>
                      <a:r>
                        <a:rPr lang="en-US" sz="2000" b="1" i="0" u="none" strike="noStrike" noProof="0" dirty="0">
                          <a:solidFill>
                            <a:schemeClr val="tx1"/>
                          </a:solidFill>
                          <a:latin typeface="Calibri"/>
                        </a:rPr>
                        <a:t>Step One:</a:t>
                      </a:r>
                      <a:r>
                        <a:rPr lang="en-US" sz="2000" b="0" i="0" u="none" strike="noStrike" noProof="0" dirty="0">
                          <a:solidFill>
                            <a:schemeClr val="tx1"/>
                          </a:solidFill>
                          <a:latin typeface="Calibri"/>
                        </a:rPr>
                        <a:t> </a:t>
                      </a:r>
                      <a:br>
                        <a:rPr lang="en-US" sz="2000" b="0" i="0" u="none" strike="noStrike" noProof="0" dirty="0">
                          <a:solidFill>
                            <a:srgbClr val="000000"/>
                          </a:solidFill>
                          <a:latin typeface="Calibri"/>
                        </a:rPr>
                      </a:br>
                      <a:endParaRPr lang="en-US" sz="2000" b="0" i="0" u="none" strike="noStrike" noProof="0" dirty="0">
                        <a:solidFill>
                          <a:srgbClr val="000000"/>
                        </a:solidFill>
                        <a:latin typeface="Calibri"/>
                      </a:endParaRPr>
                    </a:p>
                  </a:txBody>
                  <a:tcPr marL="68580" marR="68580" marT="34290" marB="34290">
                    <a:solidFill>
                      <a:srgbClr val="4FB79E"/>
                    </a:solidFill>
                  </a:tcPr>
                </a:tc>
                <a:tc>
                  <a:txBody>
                    <a:bodyPr/>
                    <a:lstStyle/>
                    <a:p>
                      <a:pPr lvl="0" algn="ctr">
                        <a:buNone/>
                      </a:pPr>
                      <a:r>
                        <a:rPr lang="en-US" sz="2000" b="1" i="0" u="none" strike="noStrike" noProof="0" dirty="0">
                          <a:solidFill>
                            <a:schemeClr val="tx1"/>
                          </a:solidFill>
                          <a:latin typeface="Calibri"/>
                        </a:rPr>
                        <a:t>Step Two: </a:t>
                      </a:r>
                      <a:br>
                        <a:rPr lang="en-US" sz="2000" b="0" i="0" u="none" strike="noStrike" noProof="0" dirty="0">
                          <a:solidFill>
                            <a:srgbClr val="000000"/>
                          </a:solidFill>
                          <a:latin typeface="Calibri"/>
                        </a:rPr>
                      </a:br>
                      <a:endParaRPr lang="en-US" sz="2000" b="0" i="0" u="none" strike="noStrike" noProof="0" dirty="0">
                        <a:solidFill>
                          <a:srgbClr val="000000"/>
                        </a:solidFill>
                        <a:latin typeface="Calibri"/>
                      </a:endParaRPr>
                    </a:p>
                  </a:txBody>
                  <a:tcPr marL="68580" marR="68580" marT="34290" marB="34290">
                    <a:solidFill>
                      <a:srgbClr val="4FB79E"/>
                    </a:solidFill>
                  </a:tcPr>
                </a:tc>
                <a:extLst>
                  <a:ext uri="{0D108BD9-81ED-4DB2-BD59-A6C34878D82A}">
                    <a16:rowId xmlns:a16="http://schemas.microsoft.com/office/drawing/2014/main" val="3967057486"/>
                  </a:ext>
                </a:extLst>
              </a:tr>
              <a:tr h="4784817">
                <a:tc>
                  <a:txBody>
                    <a:bodyPr/>
                    <a:lstStyle/>
                    <a:p>
                      <a:pPr lvl="0" algn="l">
                        <a:lnSpc>
                          <a:spcPct val="100000"/>
                        </a:lnSpc>
                        <a:spcBef>
                          <a:spcPts val="0"/>
                        </a:spcBef>
                        <a:spcAft>
                          <a:spcPts val="0"/>
                        </a:spcAft>
                        <a:buNone/>
                      </a:pPr>
                      <a:endParaRPr lang="en-US" sz="2000" b="0" i="0" u="none" strike="noStrike" noProof="0" dirty="0">
                        <a:solidFill>
                          <a:schemeClr val="tx1"/>
                        </a:solidFill>
                        <a:latin typeface="Calibri"/>
                      </a:endParaRPr>
                    </a:p>
                    <a:p>
                      <a:pPr lvl="0" algn="l">
                        <a:lnSpc>
                          <a:spcPct val="100000"/>
                        </a:lnSpc>
                        <a:spcBef>
                          <a:spcPts val="0"/>
                        </a:spcBef>
                        <a:spcAft>
                          <a:spcPts val="0"/>
                        </a:spcAft>
                        <a:buNone/>
                      </a:pPr>
                      <a:r>
                        <a:rPr lang="en-US" sz="2000" b="1" i="0" u="none" strike="noStrike" noProof="0" dirty="0">
                          <a:solidFill>
                            <a:schemeClr val="tx1"/>
                          </a:solidFill>
                          <a:latin typeface="Calibri"/>
                        </a:rPr>
                        <a:t>Where do my students always have questions?</a:t>
                      </a:r>
                      <a:endParaRPr lang="en-US" sz="2000" b="1" dirty="0">
                        <a:solidFill>
                          <a:schemeClr val="tx1"/>
                        </a:solidFill>
                      </a:endParaRPr>
                    </a:p>
                    <a:p>
                      <a:pPr lvl="0">
                        <a:buNone/>
                      </a:pPr>
                      <a:endParaRPr lang="en-US" sz="2000" b="1" i="0" u="none" strike="noStrike" noProof="0" dirty="0">
                        <a:solidFill>
                          <a:schemeClr val="tx1"/>
                        </a:solidFill>
                        <a:latin typeface="Calibri"/>
                      </a:endParaRPr>
                    </a:p>
                    <a:p>
                      <a:pPr lvl="0">
                        <a:buNone/>
                      </a:pPr>
                      <a:r>
                        <a:rPr lang="en-US" sz="2000" b="1" i="0" u="none" strike="noStrike" noProof="0" dirty="0">
                          <a:solidFill>
                            <a:schemeClr val="tx1"/>
                          </a:solidFill>
                          <a:latin typeface="Calibri"/>
                        </a:rPr>
                        <a:t>Where do they always get things wrong on tests or assignments?</a:t>
                      </a:r>
                      <a:endParaRPr lang="en-US" sz="2000" b="1" dirty="0">
                        <a:solidFill>
                          <a:schemeClr val="tx1"/>
                        </a:solidFill>
                      </a:endParaRPr>
                    </a:p>
                    <a:p>
                      <a:pPr lvl="0">
                        <a:buNone/>
                      </a:pPr>
                      <a:endParaRPr lang="en-US" sz="2000" b="1" i="0" u="none" strike="noStrike" noProof="0" dirty="0">
                        <a:solidFill>
                          <a:schemeClr val="tx1"/>
                        </a:solidFill>
                        <a:latin typeface="Calibri"/>
                      </a:endParaRPr>
                    </a:p>
                    <a:p>
                      <a:pPr lvl="0">
                        <a:buNone/>
                      </a:pPr>
                      <a:r>
                        <a:rPr lang="en-US" sz="2000" b="1" i="0" u="none" strike="noStrike" noProof="0" dirty="0">
                          <a:solidFill>
                            <a:schemeClr val="tx1"/>
                          </a:solidFill>
                          <a:latin typeface="Calibri"/>
                        </a:rPr>
                        <a:t>Where do they always ask for explanations in a different way than you provide?</a:t>
                      </a:r>
                      <a:endParaRPr lang="en-US" sz="2000" b="1" dirty="0">
                        <a:solidFill>
                          <a:schemeClr val="tx1"/>
                        </a:solidFill>
                      </a:endParaRPr>
                    </a:p>
                    <a:p>
                      <a:pPr lvl="0">
                        <a:buNone/>
                      </a:pPr>
                      <a:endParaRPr lang="en-US" sz="2000" dirty="0">
                        <a:solidFill>
                          <a:schemeClr val="tx1"/>
                        </a:solidFill>
                      </a:endParaRPr>
                    </a:p>
                  </a:txBody>
                  <a:tcPr marL="68580" marR="68580" marT="34290" marB="34290">
                    <a:solidFill>
                      <a:schemeClr val="bg1">
                        <a:lumMod val="85000"/>
                      </a:schemeClr>
                    </a:solidFill>
                  </a:tcPr>
                </a:tc>
                <a:tc>
                  <a:txBody>
                    <a:bodyPr/>
                    <a:lstStyle/>
                    <a:p>
                      <a:pPr lvl="0" algn="l">
                        <a:lnSpc>
                          <a:spcPct val="100000"/>
                        </a:lnSpc>
                        <a:spcBef>
                          <a:spcPts val="0"/>
                        </a:spcBef>
                        <a:spcAft>
                          <a:spcPts val="0"/>
                        </a:spcAft>
                        <a:buNone/>
                      </a:pPr>
                      <a:endParaRPr lang="en-US" sz="2000" dirty="0">
                        <a:solidFill>
                          <a:schemeClr val="tx1"/>
                        </a:solidFill>
                      </a:endParaRPr>
                    </a:p>
                  </a:txBody>
                  <a:tcPr marL="68580" marR="68580" marT="34290" marB="34290">
                    <a:solidFill>
                      <a:schemeClr val="bg1">
                        <a:lumMod val="95000"/>
                      </a:schemeClr>
                    </a:solidFill>
                  </a:tcPr>
                </a:tc>
                <a:tc>
                  <a:txBody>
                    <a:bodyPr/>
                    <a:lstStyle/>
                    <a:p>
                      <a:pPr lvl="0" algn="l">
                        <a:lnSpc>
                          <a:spcPct val="100000"/>
                        </a:lnSpc>
                        <a:spcBef>
                          <a:spcPts val="0"/>
                        </a:spcBef>
                        <a:spcAft>
                          <a:spcPts val="0"/>
                        </a:spcAft>
                        <a:buNone/>
                      </a:pPr>
                      <a:endParaRPr lang="en-US" sz="2000" dirty="0">
                        <a:solidFill>
                          <a:schemeClr val="tx1"/>
                        </a:solidFill>
                      </a:endParaRPr>
                    </a:p>
                  </a:txBody>
                  <a:tcPr marL="68580" marR="68580" marT="34290" marB="34290">
                    <a:solidFill>
                      <a:schemeClr val="bg1">
                        <a:lumMod val="95000"/>
                      </a:schemeClr>
                    </a:solidFill>
                  </a:tcPr>
                </a:tc>
                <a:extLst>
                  <a:ext uri="{0D108BD9-81ED-4DB2-BD59-A6C34878D82A}">
                    <a16:rowId xmlns:a16="http://schemas.microsoft.com/office/drawing/2014/main" val="2593678577"/>
                  </a:ext>
                </a:extLst>
              </a:tr>
            </a:tbl>
          </a:graphicData>
        </a:graphic>
      </p:graphicFrame>
      <p:sp>
        <p:nvSpPr>
          <p:cNvPr id="9" name="Title 1">
            <a:extLst>
              <a:ext uri="{FF2B5EF4-FFF2-40B4-BE49-F238E27FC236}">
                <a16:creationId xmlns:a16="http://schemas.microsoft.com/office/drawing/2014/main" id="{3B8B7772-97BF-7D43-8BC4-D3604C4DEF7D}"/>
              </a:ext>
            </a:extLst>
          </p:cNvPr>
          <p:cNvSpPr txBox="1">
            <a:spLocks/>
          </p:cNvSpPr>
          <p:nvPr/>
        </p:nvSpPr>
        <p:spPr>
          <a:xfrm>
            <a:off x="767328" y="0"/>
            <a:ext cx="7886700" cy="615313"/>
          </a:xfrm>
          <a:prstGeom prst="rect">
            <a:avLst/>
          </a:prstGeom>
        </p:spPr>
        <p:txBody>
          <a:bodyPr vert="horz" lIns="68580" tIns="34290" rIns="68580" bIns="3429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300" dirty="0">
                <a:ea typeface="+mj-lt"/>
                <a:cs typeface="+mj-lt"/>
              </a:rPr>
              <a:t>How to “DO” UDL in the NEXT 20 Minutes</a:t>
            </a:r>
            <a:endParaRPr lang="en-US" sz="3300" dirty="0"/>
          </a:p>
        </p:txBody>
      </p:sp>
    </p:spTree>
    <p:extLst>
      <p:ext uri="{BB962C8B-B14F-4D97-AF65-F5344CB8AC3E}">
        <p14:creationId xmlns:p14="http://schemas.microsoft.com/office/powerpoint/2010/main" val="1515283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704950" y="36809"/>
            <a:ext cx="7886700" cy="615313"/>
          </a:xfrm>
        </p:spPr>
        <p:txBody>
          <a:bodyPr/>
          <a:lstStyle/>
          <a:p>
            <a:r>
              <a:rPr lang="en-US" b="0" dirty="0">
                <a:solidFill>
                  <a:schemeClr val="tx1"/>
                </a:solidFill>
                <a:ea typeface="+mj-lt"/>
                <a:cs typeface="+mj-lt"/>
              </a:rPr>
              <a:t>How to “DO” UDL in the NEXT 20 Minutes</a:t>
            </a:r>
            <a:endParaRPr lang="en-US" b="0" dirty="0">
              <a:solidFill>
                <a:schemeClr val="tx1"/>
              </a:solidFill>
            </a:endParaRPr>
          </a:p>
        </p:txBody>
      </p:sp>
      <p:sp>
        <p:nvSpPr>
          <p:cNvPr id="6" name="TextBox 5"/>
          <p:cNvSpPr txBox="1"/>
          <p:nvPr/>
        </p:nvSpPr>
        <p:spPr>
          <a:xfrm>
            <a:off x="4007978" y="5669260"/>
            <a:ext cx="4986622" cy="276999"/>
          </a:xfrm>
          <a:prstGeom prst="rect">
            <a:avLst/>
          </a:prstGeom>
          <a:noFill/>
        </p:spPr>
        <p:txBody>
          <a:bodyPr wrap="none" lIns="68580" tIns="34290" rIns="68580" bIns="34290" rtlCol="0" anchor="t">
            <a:spAutoFit/>
          </a:bodyPr>
          <a:lstStyle/>
          <a:p>
            <a:r>
              <a:rPr lang="en-US" sz="1350" i="1">
                <a:solidFill>
                  <a:schemeClr val="bg1"/>
                </a:solidFill>
                <a:latin typeface="Calibri"/>
                <a:cs typeface="Calibri"/>
              </a:rPr>
              <a:t>A SYMPOSIUM ON DIGITAL TEACHING, TECHNOLOGY AND INCLUSION</a:t>
            </a:r>
          </a:p>
        </p:txBody>
      </p:sp>
      <p:graphicFrame>
        <p:nvGraphicFramePr>
          <p:cNvPr id="13" name="Table 13">
            <a:extLst>
              <a:ext uri="{FF2B5EF4-FFF2-40B4-BE49-F238E27FC236}">
                <a16:creationId xmlns:a16="http://schemas.microsoft.com/office/drawing/2014/main" id="{150AC7C1-A8DD-48D9-B094-BDC7D4638A2C}"/>
              </a:ext>
            </a:extLst>
          </p:cNvPr>
          <p:cNvGraphicFramePr>
            <a:graphicFrameLocks noGrp="1"/>
          </p:cNvGraphicFramePr>
          <p:nvPr>
            <p:extLst>
              <p:ext uri="{D42A27DB-BD31-4B8C-83A1-F6EECF244321}">
                <p14:modId xmlns:p14="http://schemas.microsoft.com/office/powerpoint/2010/main" val="1902371796"/>
              </p:ext>
            </p:extLst>
          </p:nvPr>
        </p:nvGraphicFramePr>
        <p:xfrm>
          <a:off x="552349" y="780440"/>
          <a:ext cx="8039301" cy="5601793"/>
        </p:xfrm>
        <a:graphic>
          <a:graphicData uri="http://schemas.openxmlformats.org/drawingml/2006/table">
            <a:tbl>
              <a:tblPr firstRow="1" bandRow="1">
                <a:tableStyleId>{5C22544A-7EE6-4342-B048-85BDC9FD1C3A}</a:tableStyleId>
              </a:tblPr>
              <a:tblGrid>
                <a:gridCol w="2679767">
                  <a:extLst>
                    <a:ext uri="{9D8B030D-6E8A-4147-A177-3AD203B41FA5}">
                      <a16:colId xmlns:a16="http://schemas.microsoft.com/office/drawing/2014/main" val="1528362117"/>
                    </a:ext>
                  </a:extLst>
                </a:gridCol>
                <a:gridCol w="2679767">
                  <a:extLst>
                    <a:ext uri="{9D8B030D-6E8A-4147-A177-3AD203B41FA5}">
                      <a16:colId xmlns:a16="http://schemas.microsoft.com/office/drawing/2014/main" val="3708887725"/>
                    </a:ext>
                  </a:extLst>
                </a:gridCol>
                <a:gridCol w="2679767">
                  <a:extLst>
                    <a:ext uri="{9D8B030D-6E8A-4147-A177-3AD203B41FA5}">
                      <a16:colId xmlns:a16="http://schemas.microsoft.com/office/drawing/2014/main" val="3583208842"/>
                    </a:ext>
                  </a:extLst>
                </a:gridCol>
              </a:tblGrid>
              <a:tr h="1059492">
                <a:tc>
                  <a:txBody>
                    <a:bodyPr/>
                    <a:lstStyle/>
                    <a:p>
                      <a:pPr lvl="0" algn="ctr">
                        <a:lnSpc>
                          <a:spcPct val="100000"/>
                        </a:lnSpc>
                        <a:spcBef>
                          <a:spcPts val="0"/>
                        </a:spcBef>
                        <a:spcAft>
                          <a:spcPts val="0"/>
                        </a:spcAft>
                        <a:buNone/>
                      </a:pPr>
                      <a:r>
                        <a:rPr lang="en-US" sz="2000" b="1" i="0" u="none" strike="noStrike" noProof="0">
                          <a:solidFill>
                            <a:schemeClr val="tx1"/>
                          </a:solidFill>
                          <a:latin typeface="Calibri"/>
                        </a:rPr>
                        <a:t>Step Zero:</a:t>
                      </a:r>
                      <a:r>
                        <a:rPr lang="en-US" sz="2000" b="0" i="0" u="none" strike="noStrike" noProof="0">
                          <a:solidFill>
                            <a:schemeClr val="tx1"/>
                          </a:solidFill>
                          <a:latin typeface="Calibri"/>
                        </a:rPr>
                        <a:t> </a:t>
                      </a:r>
                      <a:br>
                        <a:rPr lang="en-US" sz="2000" b="0" i="0" u="none" strike="noStrike" noProof="0">
                          <a:solidFill>
                            <a:srgbClr val="000000"/>
                          </a:solidFill>
                          <a:latin typeface="Calibri"/>
                        </a:rPr>
                      </a:br>
                      <a:r>
                        <a:rPr lang="en-US" sz="2000" b="0" i="0" u="none" strike="noStrike" noProof="0">
                          <a:solidFill>
                            <a:schemeClr val="tx1"/>
                          </a:solidFill>
                          <a:latin typeface="Calibri"/>
                        </a:rPr>
                        <a:t>Identify Pinch Point</a:t>
                      </a:r>
                    </a:p>
                  </a:txBody>
                  <a:tcPr marL="68580" marR="68580" marT="34290" marB="34290">
                    <a:solidFill>
                      <a:srgbClr val="4FB79E"/>
                    </a:solidFill>
                  </a:tcPr>
                </a:tc>
                <a:tc>
                  <a:txBody>
                    <a:bodyPr/>
                    <a:lstStyle/>
                    <a:p>
                      <a:pPr lvl="0" algn="ctr">
                        <a:buNone/>
                      </a:pPr>
                      <a:r>
                        <a:rPr lang="en-US" sz="2000" b="1" i="0" u="none" strike="noStrike" noProof="0" dirty="0">
                          <a:solidFill>
                            <a:schemeClr val="tx1"/>
                          </a:solidFill>
                          <a:latin typeface="Calibri"/>
                        </a:rPr>
                        <a:t>Step One:</a:t>
                      </a:r>
                      <a:r>
                        <a:rPr lang="en-US" sz="2000" b="0" i="0" u="none" strike="noStrike" noProof="0" dirty="0">
                          <a:solidFill>
                            <a:schemeClr val="tx1"/>
                          </a:solidFill>
                          <a:latin typeface="Calibri"/>
                        </a:rPr>
                        <a:t> </a:t>
                      </a:r>
                      <a:br>
                        <a:rPr lang="en-US" sz="2000" b="0" i="0" u="none" strike="noStrike" noProof="0" dirty="0">
                          <a:solidFill>
                            <a:schemeClr val="tx1"/>
                          </a:solidFill>
                          <a:latin typeface="Calibri"/>
                        </a:rPr>
                      </a:br>
                      <a:r>
                        <a:rPr lang="en-US" sz="2000" b="0" i="0" u="none" strike="noStrike" noProof="0" dirty="0">
                          <a:solidFill>
                            <a:schemeClr val="tx1"/>
                          </a:solidFill>
                          <a:latin typeface="Calibri"/>
                        </a:rPr>
                        <a:t>Identify Single Stream Elements</a:t>
                      </a:r>
                      <a:endParaRPr lang="en-US" sz="2000" dirty="0">
                        <a:solidFill>
                          <a:schemeClr val="tx1"/>
                        </a:solidFill>
                      </a:endParaRPr>
                    </a:p>
                  </a:txBody>
                  <a:tcPr marL="68580" marR="68580" marT="34290" marB="34290">
                    <a:solidFill>
                      <a:srgbClr val="4FB79E"/>
                    </a:solidFill>
                  </a:tcPr>
                </a:tc>
                <a:tc>
                  <a:txBody>
                    <a:bodyPr/>
                    <a:lstStyle/>
                    <a:p>
                      <a:pPr lvl="0" algn="ctr">
                        <a:buNone/>
                      </a:pPr>
                      <a:endParaRPr lang="en-US" sz="2000" b="0" i="0" u="none" strike="noStrike" noProof="0" dirty="0">
                        <a:solidFill>
                          <a:schemeClr val="tx1"/>
                        </a:solidFill>
                        <a:latin typeface="Calibri"/>
                      </a:endParaRPr>
                    </a:p>
                  </a:txBody>
                  <a:tcPr marL="68580" marR="68580" marT="34290" marB="34290">
                    <a:solidFill>
                      <a:srgbClr val="4FB79E"/>
                    </a:solidFill>
                  </a:tcPr>
                </a:tc>
                <a:extLst>
                  <a:ext uri="{0D108BD9-81ED-4DB2-BD59-A6C34878D82A}">
                    <a16:rowId xmlns:a16="http://schemas.microsoft.com/office/drawing/2014/main" val="3967057486"/>
                  </a:ext>
                </a:extLst>
              </a:tr>
              <a:tr h="4542301">
                <a:tc>
                  <a:txBody>
                    <a:bodyPr/>
                    <a:lstStyle/>
                    <a:p>
                      <a:pPr lvl="0" algn="l">
                        <a:lnSpc>
                          <a:spcPct val="100000"/>
                        </a:lnSpc>
                        <a:spcBef>
                          <a:spcPts val="0"/>
                        </a:spcBef>
                        <a:spcAft>
                          <a:spcPts val="0"/>
                        </a:spcAft>
                        <a:buNone/>
                      </a:pPr>
                      <a:endParaRPr lang="en-US" sz="2000" b="0" i="0" u="none" strike="noStrike" noProof="0">
                        <a:solidFill>
                          <a:srgbClr val="91A160"/>
                        </a:solidFill>
                        <a:latin typeface="Calibri"/>
                      </a:endParaRPr>
                    </a:p>
                    <a:p>
                      <a:pPr lvl="0" algn="l">
                        <a:lnSpc>
                          <a:spcPct val="100000"/>
                        </a:lnSpc>
                        <a:spcBef>
                          <a:spcPts val="0"/>
                        </a:spcBef>
                        <a:spcAft>
                          <a:spcPts val="0"/>
                        </a:spcAft>
                        <a:buNone/>
                      </a:pPr>
                      <a:r>
                        <a:rPr lang="en-US" sz="2000" b="0" i="0" u="none" strike="noStrike" noProof="0">
                          <a:solidFill>
                            <a:schemeClr val="tx1"/>
                          </a:solidFill>
                          <a:latin typeface="Calibri"/>
                        </a:rPr>
                        <a:t>Where do my students always have questions?</a:t>
                      </a:r>
                      <a:endParaRPr lang="en-US" sz="2000">
                        <a:solidFill>
                          <a:schemeClr val="tx1"/>
                        </a:solidFill>
                      </a:endParaRPr>
                    </a:p>
                    <a:p>
                      <a:pPr lvl="0">
                        <a:buNone/>
                      </a:pPr>
                      <a:endParaRPr lang="en-US" sz="2000" b="0" i="0" u="none" strike="noStrike" noProof="0">
                        <a:solidFill>
                          <a:schemeClr val="tx1"/>
                        </a:solidFill>
                        <a:latin typeface="Calibri"/>
                      </a:endParaRPr>
                    </a:p>
                    <a:p>
                      <a:pPr lvl="0">
                        <a:buNone/>
                      </a:pPr>
                      <a:r>
                        <a:rPr lang="en-US" sz="2000" b="0" i="0" u="none" strike="noStrike" noProof="0">
                          <a:solidFill>
                            <a:schemeClr val="tx1"/>
                          </a:solidFill>
                          <a:latin typeface="Calibri"/>
                        </a:rPr>
                        <a:t>Where do they always get things wrong on tests or assignments?</a:t>
                      </a:r>
                      <a:endParaRPr lang="en-US" sz="2000">
                        <a:solidFill>
                          <a:schemeClr val="tx1"/>
                        </a:solidFill>
                      </a:endParaRPr>
                    </a:p>
                    <a:p>
                      <a:pPr lvl="0">
                        <a:buNone/>
                      </a:pPr>
                      <a:endParaRPr lang="en-US" sz="2000" b="0" i="0" u="none" strike="noStrike" noProof="0">
                        <a:solidFill>
                          <a:schemeClr val="tx1"/>
                        </a:solidFill>
                        <a:latin typeface="Calibri"/>
                      </a:endParaRPr>
                    </a:p>
                    <a:p>
                      <a:pPr lvl="0">
                        <a:buNone/>
                      </a:pPr>
                      <a:r>
                        <a:rPr lang="en-US" sz="2000" b="0" i="0" u="none" strike="noStrike" noProof="0">
                          <a:solidFill>
                            <a:schemeClr val="tx1"/>
                          </a:solidFill>
                          <a:latin typeface="Calibri"/>
                        </a:rPr>
                        <a:t>Where do they always ask for explanations in a different way than you provide?</a:t>
                      </a:r>
                      <a:endParaRPr lang="en-US" sz="2000">
                        <a:solidFill>
                          <a:schemeClr val="tx1"/>
                        </a:solidFill>
                      </a:endParaRPr>
                    </a:p>
                    <a:p>
                      <a:pPr lvl="0">
                        <a:buNone/>
                      </a:pPr>
                      <a:endParaRPr lang="en-US" sz="2000">
                        <a:solidFill>
                          <a:schemeClr val="tx1"/>
                        </a:solidFill>
                      </a:endParaRPr>
                    </a:p>
                  </a:txBody>
                  <a:tcPr marL="68580" marR="68580" marT="34290" marB="34290">
                    <a:solidFill>
                      <a:schemeClr val="bg1">
                        <a:lumMod val="95000"/>
                      </a:schemeClr>
                    </a:solidFill>
                  </a:tcPr>
                </a:tc>
                <a:tc>
                  <a:txBody>
                    <a:bodyPr/>
                    <a:lstStyle/>
                    <a:p>
                      <a:pPr lvl="0" algn="l">
                        <a:lnSpc>
                          <a:spcPct val="100000"/>
                        </a:lnSpc>
                        <a:spcBef>
                          <a:spcPts val="0"/>
                        </a:spcBef>
                        <a:spcAft>
                          <a:spcPts val="0"/>
                        </a:spcAft>
                        <a:buNone/>
                      </a:pPr>
                      <a:endParaRPr lang="en-US" sz="2000" b="1" i="0" u="none" strike="noStrike" noProof="0" dirty="0">
                        <a:solidFill>
                          <a:schemeClr val="tx1"/>
                        </a:solidFill>
                        <a:latin typeface="Calibri"/>
                      </a:endParaRPr>
                    </a:p>
                    <a:p>
                      <a:pPr lvl="0">
                        <a:buNone/>
                      </a:pPr>
                      <a:r>
                        <a:rPr lang="en-US" sz="2000" b="1" i="0" u="none" strike="noStrike" noProof="0" dirty="0">
                          <a:solidFill>
                            <a:schemeClr val="tx1"/>
                          </a:solidFill>
                          <a:latin typeface="Calibri"/>
                        </a:rPr>
                        <a:t>What content &amp; interactions do you provide in only one format?</a:t>
                      </a:r>
                      <a:br>
                        <a:rPr lang="en-US" sz="2000" b="1" i="0" u="none" strike="noStrike" noProof="0" dirty="0">
                          <a:solidFill>
                            <a:schemeClr val="tx1"/>
                          </a:solidFill>
                          <a:latin typeface="Calibri"/>
                        </a:rPr>
                      </a:br>
                      <a:endParaRPr lang="en-US" sz="2000" b="1" i="0" u="none" strike="noStrike" noProof="0" dirty="0">
                        <a:solidFill>
                          <a:schemeClr val="tx1"/>
                        </a:solidFill>
                        <a:latin typeface="Calibri"/>
                      </a:endParaRPr>
                    </a:p>
                    <a:p>
                      <a:pPr lvl="0">
                        <a:buNone/>
                      </a:pPr>
                      <a:r>
                        <a:rPr lang="en-US" sz="2000" b="1" i="0" u="none" strike="noStrike" noProof="0" dirty="0">
                          <a:solidFill>
                            <a:schemeClr val="tx1"/>
                          </a:solidFill>
                          <a:latin typeface="Calibri"/>
                        </a:rPr>
                        <a:t>What assessments &amp; activities require learners to demonstrate their skills in only one format?</a:t>
                      </a:r>
                      <a:endParaRPr lang="en-US" sz="2000" b="1" dirty="0">
                        <a:solidFill>
                          <a:schemeClr val="tx1"/>
                        </a:solidFill>
                      </a:endParaRPr>
                    </a:p>
                  </a:txBody>
                  <a:tcPr marL="68580" marR="68580" marT="34290" marB="34290">
                    <a:solidFill>
                      <a:schemeClr val="bg1">
                        <a:lumMod val="85000"/>
                      </a:schemeClr>
                    </a:solidFill>
                  </a:tcPr>
                </a:tc>
                <a:tc>
                  <a:txBody>
                    <a:bodyPr/>
                    <a:lstStyle/>
                    <a:p>
                      <a:pPr lvl="0" algn="l">
                        <a:lnSpc>
                          <a:spcPct val="100000"/>
                        </a:lnSpc>
                        <a:spcBef>
                          <a:spcPts val="0"/>
                        </a:spcBef>
                        <a:spcAft>
                          <a:spcPts val="0"/>
                        </a:spcAft>
                        <a:buNone/>
                      </a:pPr>
                      <a:endParaRPr lang="en-US" sz="2000" dirty="0">
                        <a:solidFill>
                          <a:schemeClr val="tx1"/>
                        </a:solidFill>
                      </a:endParaRPr>
                    </a:p>
                  </a:txBody>
                  <a:tcPr marL="68580" marR="68580" marT="34290" marB="34290">
                    <a:solidFill>
                      <a:schemeClr val="bg1">
                        <a:lumMod val="95000"/>
                      </a:schemeClr>
                    </a:solidFill>
                  </a:tcPr>
                </a:tc>
                <a:extLst>
                  <a:ext uri="{0D108BD9-81ED-4DB2-BD59-A6C34878D82A}">
                    <a16:rowId xmlns:a16="http://schemas.microsoft.com/office/drawing/2014/main" val="2593678577"/>
                  </a:ext>
                </a:extLst>
              </a:tr>
            </a:tbl>
          </a:graphicData>
        </a:graphic>
      </p:graphicFrame>
    </p:spTree>
    <p:extLst>
      <p:ext uri="{BB962C8B-B14F-4D97-AF65-F5344CB8AC3E}">
        <p14:creationId xmlns:p14="http://schemas.microsoft.com/office/powerpoint/2010/main" val="3123202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0FE4B2CC-ED41-D340-B259-56F6C2E5BBA6}"/>
              </a:ext>
            </a:extLst>
          </p:cNvPr>
          <p:cNvSpPr>
            <a:spLocks noGrp="1"/>
          </p:cNvSpPr>
          <p:nvPr>
            <p:ph type="title"/>
          </p:nvPr>
        </p:nvSpPr>
        <p:spPr>
          <a:xfrm>
            <a:off x="361950" y="7192254"/>
            <a:ext cx="7886700" cy="994172"/>
          </a:xfrm>
        </p:spPr>
        <p:txBody>
          <a:bodyPr/>
          <a:lstStyle/>
          <a:p>
            <a:r>
              <a:rPr lang="en-US"/>
              <a:t>Steps 0 to 2 in UDL</a:t>
            </a:r>
            <a:r>
              <a:rPr lang="en-US" baseline="0"/>
              <a:t> in the next 20 minutes</a:t>
            </a:r>
            <a:endParaRPr lang="en-US"/>
          </a:p>
        </p:txBody>
      </p:sp>
      <p:sp>
        <p:nvSpPr>
          <p:cNvPr id="6" name="TextBox 5"/>
          <p:cNvSpPr txBox="1"/>
          <p:nvPr/>
        </p:nvSpPr>
        <p:spPr>
          <a:xfrm>
            <a:off x="4007978" y="5669260"/>
            <a:ext cx="4986622" cy="276999"/>
          </a:xfrm>
          <a:prstGeom prst="rect">
            <a:avLst/>
          </a:prstGeom>
          <a:noFill/>
        </p:spPr>
        <p:txBody>
          <a:bodyPr wrap="none" lIns="68580" tIns="34290" rIns="68580" bIns="34290" rtlCol="0" anchor="t">
            <a:spAutoFit/>
          </a:bodyPr>
          <a:lstStyle/>
          <a:p>
            <a:r>
              <a:rPr lang="en-US" sz="1350" i="1">
                <a:solidFill>
                  <a:schemeClr val="bg1"/>
                </a:solidFill>
                <a:latin typeface="Calibri"/>
                <a:cs typeface="Calibri"/>
              </a:rPr>
              <a:t>A SYMPOSIUM ON DIGITAL TEACHING, TECHNOLOGY AND INCLUSION</a:t>
            </a:r>
          </a:p>
        </p:txBody>
      </p:sp>
      <p:graphicFrame>
        <p:nvGraphicFramePr>
          <p:cNvPr id="13" name="Table 13">
            <a:extLst>
              <a:ext uri="{FF2B5EF4-FFF2-40B4-BE49-F238E27FC236}">
                <a16:creationId xmlns:a16="http://schemas.microsoft.com/office/drawing/2014/main" id="{150AC7C1-A8DD-48D9-B094-BDC7D4638A2C}"/>
              </a:ext>
            </a:extLst>
          </p:cNvPr>
          <p:cNvGraphicFramePr>
            <a:graphicFrameLocks noGrp="1"/>
          </p:cNvGraphicFramePr>
          <p:nvPr>
            <p:extLst>
              <p:ext uri="{D42A27DB-BD31-4B8C-83A1-F6EECF244321}">
                <p14:modId xmlns:p14="http://schemas.microsoft.com/office/powerpoint/2010/main" val="2944365475"/>
              </p:ext>
            </p:extLst>
          </p:nvPr>
        </p:nvGraphicFramePr>
        <p:xfrm>
          <a:off x="727848" y="842203"/>
          <a:ext cx="8200491" cy="5727053"/>
        </p:xfrm>
        <a:graphic>
          <a:graphicData uri="http://schemas.openxmlformats.org/drawingml/2006/table">
            <a:tbl>
              <a:tblPr firstRow="1" bandRow="1">
                <a:tableStyleId>{5C22544A-7EE6-4342-B048-85BDC9FD1C3A}</a:tableStyleId>
              </a:tblPr>
              <a:tblGrid>
                <a:gridCol w="2733497">
                  <a:extLst>
                    <a:ext uri="{9D8B030D-6E8A-4147-A177-3AD203B41FA5}">
                      <a16:colId xmlns:a16="http://schemas.microsoft.com/office/drawing/2014/main" val="1528362117"/>
                    </a:ext>
                  </a:extLst>
                </a:gridCol>
                <a:gridCol w="2733497">
                  <a:extLst>
                    <a:ext uri="{9D8B030D-6E8A-4147-A177-3AD203B41FA5}">
                      <a16:colId xmlns:a16="http://schemas.microsoft.com/office/drawing/2014/main" val="3708887725"/>
                    </a:ext>
                  </a:extLst>
                </a:gridCol>
                <a:gridCol w="2733497">
                  <a:extLst>
                    <a:ext uri="{9D8B030D-6E8A-4147-A177-3AD203B41FA5}">
                      <a16:colId xmlns:a16="http://schemas.microsoft.com/office/drawing/2014/main" val="3583208842"/>
                    </a:ext>
                  </a:extLst>
                </a:gridCol>
              </a:tblGrid>
              <a:tr h="1110601">
                <a:tc>
                  <a:txBody>
                    <a:bodyPr/>
                    <a:lstStyle/>
                    <a:p>
                      <a:pPr lvl="0" algn="ctr">
                        <a:lnSpc>
                          <a:spcPct val="100000"/>
                        </a:lnSpc>
                        <a:spcBef>
                          <a:spcPts val="0"/>
                        </a:spcBef>
                        <a:spcAft>
                          <a:spcPts val="0"/>
                        </a:spcAft>
                        <a:buNone/>
                      </a:pPr>
                      <a:r>
                        <a:rPr lang="en-US" sz="2000" b="1" i="0" u="none" strike="noStrike" noProof="0">
                          <a:solidFill>
                            <a:schemeClr val="tx1"/>
                          </a:solidFill>
                          <a:latin typeface="Calibri"/>
                        </a:rPr>
                        <a:t>Step Zero:</a:t>
                      </a:r>
                      <a:r>
                        <a:rPr lang="en-US" sz="2000" b="0" i="0" u="none" strike="noStrike" noProof="0">
                          <a:solidFill>
                            <a:schemeClr val="tx1"/>
                          </a:solidFill>
                          <a:latin typeface="Calibri"/>
                        </a:rPr>
                        <a:t> </a:t>
                      </a:r>
                      <a:br>
                        <a:rPr lang="en-US" sz="2000" b="0" i="0" u="none" strike="noStrike" noProof="0">
                          <a:solidFill>
                            <a:srgbClr val="000000"/>
                          </a:solidFill>
                          <a:latin typeface="Calibri"/>
                        </a:rPr>
                      </a:br>
                      <a:r>
                        <a:rPr lang="en-US" sz="2000" b="0" i="0" u="none" strike="noStrike" noProof="0">
                          <a:solidFill>
                            <a:schemeClr val="tx1"/>
                          </a:solidFill>
                          <a:latin typeface="Calibri"/>
                        </a:rPr>
                        <a:t>Identify Pinch Point</a:t>
                      </a:r>
                    </a:p>
                  </a:txBody>
                  <a:tcPr marL="68580" marR="68580" marT="34290" marB="34290">
                    <a:solidFill>
                      <a:srgbClr val="4FB79E"/>
                    </a:solidFill>
                  </a:tcPr>
                </a:tc>
                <a:tc>
                  <a:txBody>
                    <a:bodyPr/>
                    <a:lstStyle/>
                    <a:p>
                      <a:pPr lvl="0" algn="ctr">
                        <a:buNone/>
                      </a:pPr>
                      <a:r>
                        <a:rPr lang="en-US" sz="2000" b="1" i="0" u="none" strike="noStrike" noProof="0" dirty="0">
                          <a:solidFill>
                            <a:schemeClr val="tx1"/>
                          </a:solidFill>
                          <a:latin typeface="Calibri"/>
                        </a:rPr>
                        <a:t>Step One:</a:t>
                      </a:r>
                      <a:r>
                        <a:rPr lang="en-US" sz="2000" b="0" i="0" u="none" strike="noStrike" noProof="0" dirty="0">
                          <a:solidFill>
                            <a:schemeClr val="tx1"/>
                          </a:solidFill>
                          <a:latin typeface="Calibri"/>
                        </a:rPr>
                        <a:t> </a:t>
                      </a:r>
                      <a:br>
                        <a:rPr lang="en-US" sz="2000" b="0" i="0" u="none" strike="noStrike" noProof="0" dirty="0">
                          <a:solidFill>
                            <a:schemeClr val="tx1"/>
                          </a:solidFill>
                          <a:latin typeface="Calibri"/>
                        </a:rPr>
                      </a:br>
                      <a:r>
                        <a:rPr lang="en-US" sz="2000" b="0" i="0" u="none" strike="noStrike" noProof="0" dirty="0">
                          <a:solidFill>
                            <a:schemeClr val="tx1"/>
                          </a:solidFill>
                          <a:latin typeface="Calibri"/>
                        </a:rPr>
                        <a:t>Identify Single Stream Elements</a:t>
                      </a:r>
                      <a:endParaRPr lang="en-US" sz="2000" dirty="0">
                        <a:solidFill>
                          <a:schemeClr val="tx1"/>
                        </a:solidFill>
                      </a:endParaRPr>
                    </a:p>
                  </a:txBody>
                  <a:tcPr marL="68580" marR="68580" marT="34290" marB="34290">
                    <a:solidFill>
                      <a:srgbClr val="4FB79E"/>
                    </a:solidFill>
                  </a:tcPr>
                </a:tc>
                <a:tc>
                  <a:txBody>
                    <a:bodyPr/>
                    <a:lstStyle/>
                    <a:p>
                      <a:pPr lvl="0" algn="ctr">
                        <a:buNone/>
                      </a:pPr>
                      <a:r>
                        <a:rPr lang="en-US" sz="2000" b="1" i="0" u="none" strike="noStrike" noProof="0" dirty="0">
                          <a:solidFill>
                            <a:schemeClr val="tx1"/>
                          </a:solidFill>
                          <a:latin typeface="Calibri"/>
                        </a:rPr>
                        <a:t>Step Two: </a:t>
                      </a:r>
                      <a:br>
                        <a:rPr lang="en-US" sz="2000" b="0" i="0" u="none" strike="noStrike" noProof="0" dirty="0">
                          <a:solidFill>
                            <a:schemeClr val="tx1"/>
                          </a:solidFill>
                          <a:latin typeface="Calibri"/>
                        </a:rPr>
                      </a:br>
                      <a:r>
                        <a:rPr lang="en-US" sz="2000" b="0" i="0" u="none" strike="noStrike" noProof="0" dirty="0">
                          <a:solidFill>
                            <a:schemeClr val="tx1"/>
                          </a:solidFill>
                          <a:latin typeface="Calibri"/>
                        </a:rPr>
                        <a:t>Brainstorm Single Stream Expansions</a:t>
                      </a:r>
                      <a:endParaRPr lang="en-US" sz="2000" dirty="0">
                        <a:solidFill>
                          <a:schemeClr val="tx1"/>
                        </a:solidFill>
                      </a:endParaRPr>
                    </a:p>
                  </a:txBody>
                  <a:tcPr marL="68580" marR="68580" marT="34290" marB="34290">
                    <a:solidFill>
                      <a:srgbClr val="4FB79E"/>
                    </a:solidFill>
                  </a:tcPr>
                </a:tc>
                <a:extLst>
                  <a:ext uri="{0D108BD9-81ED-4DB2-BD59-A6C34878D82A}">
                    <a16:rowId xmlns:a16="http://schemas.microsoft.com/office/drawing/2014/main" val="3967057486"/>
                  </a:ext>
                </a:extLst>
              </a:tr>
              <a:tr h="4616452">
                <a:tc>
                  <a:txBody>
                    <a:bodyPr/>
                    <a:lstStyle/>
                    <a:p>
                      <a:pPr lvl="0" algn="l">
                        <a:lnSpc>
                          <a:spcPct val="100000"/>
                        </a:lnSpc>
                        <a:spcBef>
                          <a:spcPts val="0"/>
                        </a:spcBef>
                        <a:spcAft>
                          <a:spcPts val="0"/>
                        </a:spcAft>
                        <a:buNone/>
                      </a:pPr>
                      <a:endParaRPr lang="en-US" sz="2000" b="0" i="0" u="none" strike="noStrike" noProof="0">
                        <a:solidFill>
                          <a:srgbClr val="91A160"/>
                        </a:solidFill>
                        <a:latin typeface="Calibri"/>
                      </a:endParaRPr>
                    </a:p>
                    <a:p>
                      <a:pPr lvl="0" algn="l">
                        <a:lnSpc>
                          <a:spcPct val="100000"/>
                        </a:lnSpc>
                        <a:spcBef>
                          <a:spcPts val="0"/>
                        </a:spcBef>
                        <a:spcAft>
                          <a:spcPts val="0"/>
                        </a:spcAft>
                        <a:buNone/>
                      </a:pPr>
                      <a:r>
                        <a:rPr lang="en-US" sz="2000" b="0" i="0" u="none" strike="noStrike" noProof="0">
                          <a:solidFill>
                            <a:schemeClr val="tx1"/>
                          </a:solidFill>
                          <a:latin typeface="Calibri"/>
                        </a:rPr>
                        <a:t>Where do my students always have questions?</a:t>
                      </a:r>
                      <a:endParaRPr lang="en-US" sz="2000">
                        <a:solidFill>
                          <a:schemeClr val="tx1"/>
                        </a:solidFill>
                      </a:endParaRPr>
                    </a:p>
                    <a:p>
                      <a:pPr lvl="0">
                        <a:buNone/>
                      </a:pPr>
                      <a:endParaRPr lang="en-US" sz="2000" b="0" i="0" u="none" strike="noStrike" noProof="0">
                        <a:solidFill>
                          <a:schemeClr val="tx1"/>
                        </a:solidFill>
                        <a:latin typeface="Calibri"/>
                      </a:endParaRPr>
                    </a:p>
                    <a:p>
                      <a:pPr lvl="0">
                        <a:buNone/>
                      </a:pPr>
                      <a:r>
                        <a:rPr lang="en-US" sz="2000" b="0" i="0" u="none" strike="noStrike" noProof="0">
                          <a:solidFill>
                            <a:schemeClr val="tx1"/>
                          </a:solidFill>
                          <a:latin typeface="Calibri"/>
                        </a:rPr>
                        <a:t>Where do they always get things wrong on tests or assignments?</a:t>
                      </a:r>
                      <a:endParaRPr lang="en-US" sz="2000">
                        <a:solidFill>
                          <a:schemeClr val="tx1"/>
                        </a:solidFill>
                      </a:endParaRPr>
                    </a:p>
                    <a:p>
                      <a:pPr lvl="0">
                        <a:buNone/>
                      </a:pPr>
                      <a:endParaRPr lang="en-US" sz="2000" b="0" i="0" u="none" strike="noStrike" noProof="0">
                        <a:solidFill>
                          <a:schemeClr val="tx1"/>
                        </a:solidFill>
                        <a:latin typeface="Calibri"/>
                      </a:endParaRPr>
                    </a:p>
                    <a:p>
                      <a:pPr lvl="0">
                        <a:buNone/>
                      </a:pPr>
                      <a:r>
                        <a:rPr lang="en-US" sz="2000" b="0" i="0" u="none" strike="noStrike" noProof="0">
                          <a:solidFill>
                            <a:schemeClr val="tx1"/>
                          </a:solidFill>
                          <a:latin typeface="Calibri"/>
                        </a:rPr>
                        <a:t>Where do they always ask for explanations in a different way than you provide?</a:t>
                      </a:r>
                      <a:endParaRPr lang="en-US" sz="2000">
                        <a:solidFill>
                          <a:schemeClr val="tx1"/>
                        </a:solidFill>
                      </a:endParaRPr>
                    </a:p>
                    <a:p>
                      <a:pPr lvl="0">
                        <a:buNone/>
                      </a:pPr>
                      <a:endParaRPr lang="en-US" sz="2000">
                        <a:solidFill>
                          <a:srgbClr val="91A160"/>
                        </a:solidFill>
                      </a:endParaRPr>
                    </a:p>
                  </a:txBody>
                  <a:tcPr marL="68580" marR="68580" marT="34290" marB="34290">
                    <a:solidFill>
                      <a:schemeClr val="bg1">
                        <a:lumMod val="95000"/>
                      </a:schemeClr>
                    </a:solidFill>
                  </a:tcPr>
                </a:tc>
                <a:tc>
                  <a:txBody>
                    <a:bodyPr/>
                    <a:lstStyle/>
                    <a:p>
                      <a:pPr lvl="0" algn="l">
                        <a:lnSpc>
                          <a:spcPct val="100000"/>
                        </a:lnSpc>
                        <a:spcBef>
                          <a:spcPts val="0"/>
                        </a:spcBef>
                        <a:spcAft>
                          <a:spcPts val="0"/>
                        </a:spcAft>
                        <a:buNone/>
                      </a:pPr>
                      <a:endParaRPr lang="en-US" sz="2000" b="0" i="0" u="none" strike="noStrike" noProof="0" dirty="0">
                        <a:solidFill>
                          <a:srgbClr val="91A160"/>
                        </a:solidFill>
                        <a:latin typeface="Calibri"/>
                      </a:endParaRPr>
                    </a:p>
                    <a:p>
                      <a:pPr lvl="0">
                        <a:buNone/>
                      </a:pPr>
                      <a:r>
                        <a:rPr lang="en-US" sz="2000" b="0" i="0" u="none" strike="noStrike" noProof="0" dirty="0">
                          <a:solidFill>
                            <a:schemeClr val="tx1"/>
                          </a:solidFill>
                          <a:latin typeface="Calibri"/>
                        </a:rPr>
                        <a:t>What content &amp; interactions do you provide in only one format?</a:t>
                      </a:r>
                      <a:br>
                        <a:rPr lang="en-US" sz="2000" b="0" i="0" u="none" strike="noStrike" noProof="0" dirty="0">
                          <a:solidFill>
                            <a:schemeClr val="tx1"/>
                          </a:solidFill>
                          <a:latin typeface="Calibri"/>
                        </a:rPr>
                      </a:br>
                      <a:endParaRPr lang="en-US" sz="2000" b="0" i="0" u="none" strike="noStrike" noProof="0" dirty="0">
                        <a:solidFill>
                          <a:schemeClr val="tx1"/>
                        </a:solidFill>
                        <a:latin typeface="Calibri"/>
                      </a:endParaRPr>
                    </a:p>
                    <a:p>
                      <a:pPr lvl="0">
                        <a:buNone/>
                      </a:pPr>
                      <a:r>
                        <a:rPr lang="en-US" sz="2000" b="0" i="0" u="none" strike="noStrike" noProof="0" dirty="0">
                          <a:solidFill>
                            <a:schemeClr val="tx1"/>
                          </a:solidFill>
                          <a:latin typeface="Calibri"/>
                        </a:rPr>
                        <a:t>What assessments &amp; activities require learners to demonstrate their skills in only one format?</a:t>
                      </a:r>
                      <a:endParaRPr lang="en-US" sz="2000" dirty="0">
                        <a:solidFill>
                          <a:schemeClr val="tx1"/>
                        </a:solidFill>
                      </a:endParaRPr>
                    </a:p>
                  </a:txBody>
                  <a:tcPr marL="68580" marR="68580" marT="34290" marB="34290">
                    <a:solidFill>
                      <a:schemeClr val="bg1">
                        <a:lumMod val="95000"/>
                      </a:schemeClr>
                    </a:solidFill>
                  </a:tcPr>
                </a:tc>
                <a:tc>
                  <a:txBody>
                    <a:bodyPr/>
                    <a:lstStyle/>
                    <a:p>
                      <a:pPr lvl="0" algn="l">
                        <a:lnSpc>
                          <a:spcPct val="100000"/>
                        </a:lnSpc>
                        <a:spcBef>
                          <a:spcPts val="0"/>
                        </a:spcBef>
                        <a:spcAft>
                          <a:spcPts val="0"/>
                        </a:spcAft>
                        <a:buNone/>
                      </a:pPr>
                      <a:endParaRPr lang="en-US" sz="2000" b="0" i="0" u="none" strike="noStrike" noProof="0" dirty="0">
                        <a:solidFill>
                          <a:schemeClr val="tx1"/>
                        </a:solidFill>
                        <a:latin typeface="Calibri"/>
                      </a:endParaRPr>
                    </a:p>
                    <a:p>
                      <a:pPr lvl="0" algn="l">
                        <a:lnSpc>
                          <a:spcPct val="100000"/>
                        </a:lnSpc>
                        <a:spcBef>
                          <a:spcPts val="0"/>
                        </a:spcBef>
                        <a:spcAft>
                          <a:spcPts val="0"/>
                        </a:spcAft>
                        <a:buNone/>
                      </a:pPr>
                      <a:r>
                        <a:rPr lang="en-US" sz="2000" b="1" i="0" u="none" strike="noStrike" noProof="0" dirty="0">
                          <a:solidFill>
                            <a:schemeClr val="tx1"/>
                          </a:solidFill>
                          <a:latin typeface="Calibri"/>
                        </a:rPr>
                        <a:t>What new media, method, or expression can you use to expand your single stream elements?</a:t>
                      </a:r>
                      <a:endParaRPr lang="en-US" sz="2000" b="1" dirty="0">
                        <a:solidFill>
                          <a:schemeClr val="tx1"/>
                        </a:solidFill>
                      </a:endParaRPr>
                    </a:p>
                  </a:txBody>
                  <a:tcPr marL="68580" marR="68580" marT="34290" marB="34290">
                    <a:solidFill>
                      <a:schemeClr val="bg1">
                        <a:lumMod val="85000"/>
                      </a:schemeClr>
                    </a:solidFill>
                  </a:tcPr>
                </a:tc>
                <a:extLst>
                  <a:ext uri="{0D108BD9-81ED-4DB2-BD59-A6C34878D82A}">
                    <a16:rowId xmlns:a16="http://schemas.microsoft.com/office/drawing/2014/main" val="2593678577"/>
                  </a:ext>
                </a:extLst>
              </a:tr>
            </a:tbl>
          </a:graphicData>
        </a:graphic>
      </p:graphicFrame>
      <p:sp>
        <p:nvSpPr>
          <p:cNvPr id="9" name="Title 1">
            <a:extLst>
              <a:ext uri="{FF2B5EF4-FFF2-40B4-BE49-F238E27FC236}">
                <a16:creationId xmlns:a16="http://schemas.microsoft.com/office/drawing/2014/main" id="{EB4AF897-A196-3D4F-BFDA-F15E8A3C8EBE}"/>
              </a:ext>
            </a:extLst>
          </p:cNvPr>
          <p:cNvSpPr txBox="1">
            <a:spLocks/>
          </p:cNvSpPr>
          <p:nvPr/>
        </p:nvSpPr>
        <p:spPr>
          <a:xfrm>
            <a:off x="884743" y="173881"/>
            <a:ext cx="7886700" cy="615313"/>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000" dirty="0">
                <a:ea typeface="+mj-lt"/>
                <a:cs typeface="+mj-lt"/>
              </a:rPr>
              <a:t>How to “DO” UDL in the NEXT 20 Minutes</a:t>
            </a:r>
            <a:endParaRPr lang="en-US" sz="3000" dirty="0"/>
          </a:p>
        </p:txBody>
      </p:sp>
    </p:spTree>
    <p:extLst>
      <p:ext uri="{BB962C8B-B14F-4D97-AF65-F5344CB8AC3E}">
        <p14:creationId xmlns:p14="http://schemas.microsoft.com/office/powerpoint/2010/main" val="20244957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65C461F5-67E4-454F-A967-6C9D250844F7}"/>
              </a:ext>
            </a:extLst>
          </p:cNvPr>
          <p:cNvSpPr>
            <a:spLocks noGrp="1"/>
          </p:cNvSpPr>
          <p:nvPr>
            <p:ph type="title"/>
          </p:nvPr>
        </p:nvSpPr>
        <p:spPr>
          <a:xfrm>
            <a:off x="164836" y="183845"/>
            <a:ext cx="7886700" cy="486966"/>
          </a:xfrm>
        </p:spPr>
        <p:txBody>
          <a:bodyPr>
            <a:normAutofit/>
          </a:bodyPr>
          <a:lstStyle/>
          <a:p>
            <a:r>
              <a:rPr lang="en-US" dirty="0">
                <a:solidFill>
                  <a:schemeClr val="tx1"/>
                </a:solidFill>
              </a:rPr>
              <a:t>Example: UDL in the NEXT 20 minutes</a:t>
            </a:r>
          </a:p>
        </p:txBody>
      </p:sp>
      <p:sp>
        <p:nvSpPr>
          <p:cNvPr id="5" name="TextBox 4"/>
          <p:cNvSpPr txBox="1"/>
          <p:nvPr/>
        </p:nvSpPr>
        <p:spPr>
          <a:xfrm>
            <a:off x="259492" y="5669260"/>
            <a:ext cx="1403782" cy="300082"/>
          </a:xfrm>
          <a:prstGeom prst="rect">
            <a:avLst/>
          </a:prstGeom>
          <a:noFill/>
        </p:spPr>
        <p:txBody>
          <a:bodyPr wrap="none" rtlCol="0">
            <a:spAutoFit/>
          </a:bodyPr>
          <a:lstStyle/>
          <a:p>
            <a:r>
              <a:rPr lang="en-US" sz="1350" b="1">
                <a:solidFill>
                  <a:schemeClr val="bg1"/>
                </a:solidFill>
                <a:latin typeface="Calibri" panose="020F0502020204030204" pitchFamily="34" charset="0"/>
                <a:cs typeface="Calibri" panose="020F0502020204030204" pitchFamily="34" charset="0"/>
              </a:rPr>
              <a:t>NU Amplify 2021</a:t>
            </a:r>
          </a:p>
        </p:txBody>
      </p:sp>
      <p:sp>
        <p:nvSpPr>
          <p:cNvPr id="6" name="TextBox 5"/>
          <p:cNvSpPr txBox="1"/>
          <p:nvPr/>
        </p:nvSpPr>
        <p:spPr>
          <a:xfrm>
            <a:off x="4007978" y="5669260"/>
            <a:ext cx="4986622" cy="276999"/>
          </a:xfrm>
          <a:prstGeom prst="rect">
            <a:avLst/>
          </a:prstGeom>
          <a:noFill/>
        </p:spPr>
        <p:txBody>
          <a:bodyPr wrap="none" lIns="68580" tIns="34290" rIns="68580" bIns="34290" rtlCol="0" anchor="t">
            <a:spAutoFit/>
          </a:bodyPr>
          <a:lstStyle/>
          <a:p>
            <a:r>
              <a:rPr lang="en-US" sz="1350" i="1">
                <a:solidFill>
                  <a:schemeClr val="bg1"/>
                </a:solidFill>
                <a:latin typeface="Calibri"/>
                <a:cs typeface="Calibri"/>
              </a:rPr>
              <a:t>A SYMPOSIUM ON DIGITAL TEACHING, TECHNOLOGY AND INCLUSION</a:t>
            </a:r>
          </a:p>
        </p:txBody>
      </p:sp>
      <p:graphicFrame>
        <p:nvGraphicFramePr>
          <p:cNvPr id="3" name="Table 2">
            <a:extLst>
              <a:ext uri="{FF2B5EF4-FFF2-40B4-BE49-F238E27FC236}">
                <a16:creationId xmlns:a16="http://schemas.microsoft.com/office/drawing/2014/main" id="{3B4AD0DD-3301-4861-A113-A837BE2FD263}"/>
              </a:ext>
            </a:extLst>
          </p:cNvPr>
          <p:cNvGraphicFramePr>
            <a:graphicFrameLocks noGrp="1"/>
          </p:cNvGraphicFramePr>
          <p:nvPr>
            <p:extLst>
              <p:ext uri="{D42A27DB-BD31-4B8C-83A1-F6EECF244321}">
                <p14:modId xmlns:p14="http://schemas.microsoft.com/office/powerpoint/2010/main" val="1411052218"/>
              </p:ext>
            </p:extLst>
          </p:nvPr>
        </p:nvGraphicFramePr>
        <p:xfrm>
          <a:off x="149400" y="888658"/>
          <a:ext cx="8461374" cy="5864778"/>
        </p:xfrm>
        <a:graphic>
          <a:graphicData uri="http://schemas.openxmlformats.org/drawingml/2006/table">
            <a:tbl>
              <a:tblPr firstRow="1" bandRow="1"/>
              <a:tblGrid>
                <a:gridCol w="4230687">
                  <a:extLst>
                    <a:ext uri="{9D8B030D-6E8A-4147-A177-3AD203B41FA5}">
                      <a16:colId xmlns:a16="http://schemas.microsoft.com/office/drawing/2014/main" val="116290227"/>
                    </a:ext>
                  </a:extLst>
                </a:gridCol>
                <a:gridCol w="4230687">
                  <a:extLst>
                    <a:ext uri="{9D8B030D-6E8A-4147-A177-3AD203B41FA5}">
                      <a16:colId xmlns:a16="http://schemas.microsoft.com/office/drawing/2014/main" val="2778269969"/>
                    </a:ext>
                  </a:extLst>
                </a:gridCol>
              </a:tblGrid>
              <a:tr h="1252253">
                <a:tc rowSpan="3">
                  <a:txBody>
                    <a:bodyPr/>
                    <a:lstStyle/>
                    <a:p>
                      <a:pPr algn="l" rtl="0" fontAlgn="base"/>
                      <a:r>
                        <a:rPr lang="en-US" sz="2000" b="1" i="0" dirty="0">
                          <a:effectLst/>
                          <a:latin typeface="Calibri" panose="020F0502020204030204" pitchFamily="34" charset="0"/>
                        </a:rPr>
                        <a:t>Case Study: Math equations in a case study </a:t>
                      </a:r>
                      <a:endParaRPr lang="en-US" sz="2000" b="1" i="0" dirty="0">
                        <a:effectLst/>
                      </a:endParaRPr>
                    </a:p>
                    <a:p>
                      <a:pPr algn="l" rtl="0" fontAlgn="base"/>
                      <a:r>
                        <a:rPr lang="en-US" sz="2000" b="0" i="0" dirty="0">
                          <a:effectLst/>
                          <a:latin typeface="Calibri" panose="020F0502020204030204" pitchFamily="34" charset="0"/>
                        </a:rPr>
                        <a:t> </a:t>
                      </a:r>
                      <a:endParaRPr lang="en-US" sz="2000" b="0" i="0" dirty="0">
                        <a:effectLst/>
                      </a:endParaRPr>
                    </a:p>
                    <a:p>
                      <a:pPr algn="l" rtl="0" fontAlgn="base"/>
                      <a:r>
                        <a:rPr lang="en-US" sz="2000" b="0" i="0" dirty="0">
                          <a:effectLst/>
                          <a:latin typeface="Calibri" panose="020F0502020204030204" pitchFamily="34" charset="0"/>
                        </a:rPr>
                        <a:t>After reading a chapter in a textbook, students are assigned a case study assignment. The readings include 1 example of how to solve for risk. The assignment includes a question where students are required to calculate the risk of ovarian cancer among oral contraceptive users based on numbers in the case study. Students are emailing the instructor and posting on the general questions discussion board asking how to determine what numbers need to be used and where they are placed in the equation.   </a:t>
                      </a:r>
                      <a:endParaRPr lang="en-US" sz="2000" b="0" i="0" dirty="0">
                        <a:effectLst/>
                      </a:endParaRPr>
                    </a:p>
                    <a:p>
                      <a:pPr algn="l" rtl="0" fontAlgn="base"/>
                      <a:r>
                        <a:rPr lang="en-US" sz="2000" b="0" i="0" dirty="0">
                          <a:effectLst/>
                          <a:latin typeface="Calibri" panose="020F0502020204030204" pitchFamily="34" charset="0"/>
                        </a:rPr>
                        <a:t> </a:t>
                      </a:r>
                      <a:endParaRPr lang="en-US" sz="2000" b="0" i="0" dirty="0">
                        <a:effectLst/>
                      </a:endParaRPr>
                    </a:p>
                    <a:p>
                      <a:pPr algn="l" rtl="0" fontAlgn="base"/>
                      <a:r>
                        <a:rPr lang="en-US" sz="2000" b="0" i="0" dirty="0">
                          <a:effectLst/>
                          <a:latin typeface="Calibri" panose="020F0502020204030204" pitchFamily="34" charset="0"/>
                        </a:rPr>
                        <a:t> </a:t>
                      </a:r>
                      <a:endParaRPr lang="en-US" sz="2000" b="0" i="0" dirty="0">
                        <a:effectLst/>
                      </a:endParaRPr>
                    </a:p>
                  </a:txBody>
                  <a:tcPr marL="73577" marR="73577" marT="36789" marB="3678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US" sz="2000" b="0" i="0" dirty="0">
                          <a:effectLst/>
                          <a:latin typeface="Calibri" panose="020F0502020204030204" pitchFamily="34" charset="0"/>
                        </a:rPr>
                        <a:t>Identify the Pinch point (step zero) </a:t>
                      </a:r>
                      <a:endParaRPr lang="en-US" sz="2000" b="0" i="0" dirty="0">
                        <a:effectLst/>
                      </a:endParaRPr>
                    </a:p>
                    <a:p>
                      <a:pPr algn="l" rtl="0" fontAlgn="base"/>
                      <a:r>
                        <a:rPr lang="en-US" sz="2000" b="0" i="0" dirty="0">
                          <a:effectLst/>
                          <a:latin typeface="Calibri" panose="020F0502020204030204" pitchFamily="34" charset="0"/>
                        </a:rPr>
                        <a:t> </a:t>
                      </a:r>
                      <a:endParaRPr lang="en-US" sz="2000" b="0" i="0" dirty="0">
                        <a:effectLst/>
                      </a:endParaRPr>
                    </a:p>
                    <a:p>
                      <a:pPr algn="l" rtl="0" fontAlgn="base"/>
                      <a:r>
                        <a:rPr lang="en-US" sz="2000" b="0" i="0" dirty="0">
                          <a:effectLst/>
                          <a:latin typeface="Calibri" panose="020F0502020204030204" pitchFamily="34" charset="0"/>
                        </a:rPr>
                        <a:t> </a:t>
                      </a:r>
                      <a:endParaRPr lang="en-US" sz="2000" b="0" i="0" dirty="0">
                        <a:effectLst/>
                      </a:endParaRPr>
                    </a:p>
                    <a:p>
                      <a:pPr algn="l" rtl="0" fontAlgn="base"/>
                      <a:r>
                        <a:rPr lang="en-US" sz="2000" b="0" i="0" dirty="0">
                          <a:effectLst/>
                          <a:latin typeface="Calibri" panose="020F0502020204030204" pitchFamily="34" charset="0"/>
                        </a:rPr>
                        <a:t> </a:t>
                      </a:r>
                      <a:endParaRPr lang="en-US" sz="2000" b="0" i="0" dirty="0">
                        <a:effectLst/>
                      </a:endParaRPr>
                    </a:p>
                  </a:txBody>
                  <a:tcPr marL="73577" marR="73577" marT="36789" marB="3678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49085473"/>
                  </a:ext>
                </a:extLst>
              </a:tr>
              <a:tr h="1547498">
                <a:tc vMerge="1">
                  <a:txBody>
                    <a:bodyPr/>
                    <a:lstStyle/>
                    <a:p>
                      <a:endParaRPr lang="en-US"/>
                    </a:p>
                  </a:txBody>
                  <a:tcPr/>
                </a:tc>
                <a:tc>
                  <a:txBody>
                    <a:bodyPr/>
                    <a:lstStyle/>
                    <a:p>
                      <a:pPr algn="l" rtl="0" fontAlgn="base"/>
                      <a:r>
                        <a:rPr lang="en-US" sz="2000" b="0" i="0" dirty="0">
                          <a:effectLst/>
                          <a:latin typeface="Calibri" panose="020F0502020204030204" pitchFamily="34" charset="0"/>
                        </a:rPr>
                        <a:t>Identify the single-stream elements (step 1) </a:t>
                      </a:r>
                      <a:endParaRPr lang="en-US" sz="2000" b="0" i="0" dirty="0">
                        <a:effectLst/>
                      </a:endParaRPr>
                    </a:p>
                    <a:p>
                      <a:pPr algn="l" rtl="0" fontAlgn="base"/>
                      <a:r>
                        <a:rPr lang="en-US" sz="2000" b="0" i="0" dirty="0">
                          <a:effectLst/>
                          <a:latin typeface="Calibri" panose="020F0502020204030204" pitchFamily="34" charset="0"/>
                        </a:rPr>
                        <a:t> </a:t>
                      </a:r>
                      <a:endParaRPr lang="en-US" sz="2000" b="0" i="0" dirty="0">
                        <a:effectLst/>
                      </a:endParaRPr>
                    </a:p>
                    <a:p>
                      <a:pPr algn="l" rtl="0" fontAlgn="base"/>
                      <a:r>
                        <a:rPr lang="en-US" sz="2000" b="0" i="0" dirty="0">
                          <a:effectLst/>
                          <a:latin typeface="Calibri" panose="020F0502020204030204" pitchFamily="34" charset="0"/>
                        </a:rPr>
                        <a:t> </a:t>
                      </a:r>
                      <a:endParaRPr lang="en-US" sz="2000" b="0" i="0" dirty="0">
                        <a:effectLst/>
                      </a:endParaRPr>
                    </a:p>
                    <a:p>
                      <a:pPr algn="l" rtl="0" fontAlgn="base"/>
                      <a:r>
                        <a:rPr lang="en-US" sz="2000" b="0" i="0" dirty="0">
                          <a:effectLst/>
                          <a:latin typeface="Calibri" panose="020F0502020204030204" pitchFamily="34" charset="0"/>
                        </a:rPr>
                        <a:t> </a:t>
                      </a:r>
                      <a:endParaRPr lang="en-US" sz="2000" b="0" i="0" dirty="0">
                        <a:effectLst/>
                      </a:endParaRPr>
                    </a:p>
                  </a:txBody>
                  <a:tcPr marL="73577" marR="73577" marT="36789" marB="3678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63959156"/>
                  </a:ext>
                </a:extLst>
              </a:tr>
              <a:tr h="2881182">
                <a:tc vMerge="1">
                  <a:txBody>
                    <a:bodyPr/>
                    <a:lstStyle/>
                    <a:p>
                      <a:endParaRPr lang="en-US"/>
                    </a:p>
                  </a:txBody>
                  <a:tcPr/>
                </a:tc>
                <a:tc>
                  <a:txBody>
                    <a:bodyPr/>
                    <a:lstStyle/>
                    <a:p>
                      <a:pPr algn="l" rtl="0" fontAlgn="base"/>
                      <a:r>
                        <a:rPr lang="en-US" sz="2000" b="0" i="0" dirty="0">
                          <a:effectLst/>
                          <a:latin typeface="Calibri" panose="020F0502020204030204" pitchFamily="34" charset="0"/>
                        </a:rPr>
                        <a:t>Brainstorm Expansions (step 2) </a:t>
                      </a:r>
                      <a:endParaRPr lang="en-US" sz="2000" b="0" i="0" dirty="0">
                        <a:effectLst/>
                      </a:endParaRPr>
                    </a:p>
                    <a:p>
                      <a:pPr algn="l" rtl="0" fontAlgn="base"/>
                      <a:r>
                        <a:rPr lang="en-US" sz="2000" b="0" i="0" dirty="0">
                          <a:effectLst/>
                          <a:latin typeface="Calibri" panose="020F0502020204030204" pitchFamily="34" charset="0"/>
                        </a:rPr>
                        <a:t> </a:t>
                      </a:r>
                      <a:endParaRPr lang="en-US" sz="2000" b="0" i="0" dirty="0">
                        <a:effectLst/>
                      </a:endParaRPr>
                    </a:p>
                    <a:p>
                      <a:pPr algn="l" rtl="0" fontAlgn="base"/>
                      <a:r>
                        <a:rPr lang="en-US" sz="2000" b="0" i="0" dirty="0">
                          <a:effectLst/>
                          <a:latin typeface="Calibri" panose="020F0502020204030204" pitchFamily="34" charset="0"/>
                        </a:rPr>
                        <a:t> </a:t>
                      </a:r>
                      <a:endParaRPr lang="en-US" sz="2000" b="0" i="0" dirty="0">
                        <a:effectLst/>
                      </a:endParaRPr>
                    </a:p>
                    <a:p>
                      <a:pPr algn="l" rtl="0" fontAlgn="base"/>
                      <a:r>
                        <a:rPr lang="en-US" sz="2000" b="0" i="0" dirty="0">
                          <a:effectLst/>
                          <a:latin typeface="Calibri" panose="020F0502020204030204" pitchFamily="34" charset="0"/>
                        </a:rPr>
                        <a:t> </a:t>
                      </a:r>
                      <a:endParaRPr lang="en-US" sz="2000" b="0" i="0" dirty="0">
                        <a:effectLst/>
                      </a:endParaRPr>
                    </a:p>
                    <a:p>
                      <a:pPr algn="l" rtl="0" fontAlgn="base"/>
                      <a:r>
                        <a:rPr lang="en-US" sz="2000" b="0" i="0" dirty="0">
                          <a:effectLst/>
                          <a:latin typeface="Calibri" panose="020F0502020204030204" pitchFamily="34" charset="0"/>
                        </a:rPr>
                        <a:t> </a:t>
                      </a:r>
                      <a:endParaRPr lang="en-US" sz="2000" b="0" i="0" dirty="0">
                        <a:effectLst/>
                      </a:endParaRPr>
                    </a:p>
                    <a:p>
                      <a:pPr algn="l" rtl="0" fontAlgn="base"/>
                      <a:r>
                        <a:rPr lang="en-US" sz="2000" b="0" i="0" dirty="0">
                          <a:effectLst/>
                          <a:latin typeface="Calibri" panose="020F0502020204030204" pitchFamily="34" charset="0"/>
                        </a:rPr>
                        <a:t> </a:t>
                      </a:r>
                      <a:endParaRPr lang="en-US" sz="2000" b="0" i="0" dirty="0">
                        <a:effectLst/>
                      </a:endParaRPr>
                    </a:p>
                    <a:p>
                      <a:pPr algn="l" rtl="0" fontAlgn="base"/>
                      <a:r>
                        <a:rPr lang="en-US" sz="2000" b="0" i="0" dirty="0">
                          <a:effectLst/>
                          <a:latin typeface="Calibri" panose="020F0502020204030204" pitchFamily="34" charset="0"/>
                        </a:rPr>
                        <a:t> </a:t>
                      </a:r>
                      <a:endParaRPr lang="en-US" sz="2000" b="0" i="0" dirty="0">
                        <a:effectLst/>
                      </a:endParaRPr>
                    </a:p>
                    <a:p>
                      <a:pPr algn="l" rtl="0" fontAlgn="base"/>
                      <a:r>
                        <a:rPr lang="en-US" sz="2000" b="0" i="0" dirty="0">
                          <a:effectLst/>
                          <a:latin typeface="Calibri" panose="020F0502020204030204" pitchFamily="34" charset="0"/>
                        </a:rPr>
                        <a:t> </a:t>
                      </a:r>
                      <a:endParaRPr lang="en-US" sz="2000" b="0" i="0" dirty="0">
                        <a:effectLst/>
                      </a:endParaRPr>
                    </a:p>
                    <a:p>
                      <a:pPr algn="l" rtl="0" fontAlgn="base"/>
                      <a:r>
                        <a:rPr lang="en-US" sz="2000" b="0" i="0" dirty="0">
                          <a:effectLst/>
                          <a:latin typeface="Calibri" panose="020F0502020204030204" pitchFamily="34" charset="0"/>
                        </a:rPr>
                        <a:t> </a:t>
                      </a:r>
                      <a:endParaRPr lang="en-US" sz="2000" b="0" i="0" dirty="0">
                        <a:effectLst/>
                      </a:endParaRPr>
                    </a:p>
                  </a:txBody>
                  <a:tcPr marL="73577" marR="73577" marT="36789" marB="3678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29300282"/>
                  </a:ext>
                </a:extLst>
              </a:tr>
            </a:tbl>
          </a:graphicData>
        </a:graphic>
      </p:graphicFrame>
    </p:spTree>
    <p:extLst>
      <p:ext uri="{BB962C8B-B14F-4D97-AF65-F5344CB8AC3E}">
        <p14:creationId xmlns:p14="http://schemas.microsoft.com/office/powerpoint/2010/main" val="1430595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65C461F5-67E4-454F-A967-6C9D250844F7}"/>
              </a:ext>
            </a:extLst>
          </p:cNvPr>
          <p:cNvSpPr>
            <a:spLocks noGrp="1"/>
          </p:cNvSpPr>
          <p:nvPr>
            <p:ph type="title"/>
          </p:nvPr>
        </p:nvSpPr>
        <p:spPr>
          <a:xfrm>
            <a:off x="164836" y="183845"/>
            <a:ext cx="7886700" cy="486966"/>
          </a:xfrm>
        </p:spPr>
        <p:txBody>
          <a:bodyPr>
            <a:normAutofit/>
          </a:bodyPr>
          <a:lstStyle/>
          <a:p>
            <a:r>
              <a:rPr lang="en-US" dirty="0">
                <a:solidFill>
                  <a:schemeClr val="tx1"/>
                </a:solidFill>
              </a:rPr>
              <a:t>Example: UDL in the NEXT 20 minutes</a:t>
            </a:r>
          </a:p>
        </p:txBody>
      </p:sp>
      <p:sp>
        <p:nvSpPr>
          <p:cNvPr id="5" name="TextBox 4"/>
          <p:cNvSpPr txBox="1"/>
          <p:nvPr/>
        </p:nvSpPr>
        <p:spPr>
          <a:xfrm>
            <a:off x="259492" y="5669260"/>
            <a:ext cx="1403782" cy="300082"/>
          </a:xfrm>
          <a:prstGeom prst="rect">
            <a:avLst/>
          </a:prstGeom>
          <a:noFill/>
        </p:spPr>
        <p:txBody>
          <a:bodyPr wrap="none" rtlCol="0">
            <a:spAutoFit/>
          </a:bodyPr>
          <a:lstStyle/>
          <a:p>
            <a:r>
              <a:rPr lang="en-US" sz="1350" b="1">
                <a:solidFill>
                  <a:schemeClr val="bg1"/>
                </a:solidFill>
                <a:latin typeface="Calibri" panose="020F0502020204030204" pitchFamily="34" charset="0"/>
                <a:cs typeface="Calibri" panose="020F0502020204030204" pitchFamily="34" charset="0"/>
              </a:rPr>
              <a:t>NU Amplify 2021</a:t>
            </a:r>
          </a:p>
        </p:txBody>
      </p:sp>
      <p:sp>
        <p:nvSpPr>
          <p:cNvPr id="6" name="TextBox 5"/>
          <p:cNvSpPr txBox="1"/>
          <p:nvPr/>
        </p:nvSpPr>
        <p:spPr>
          <a:xfrm>
            <a:off x="4007978" y="5669260"/>
            <a:ext cx="4986622" cy="276999"/>
          </a:xfrm>
          <a:prstGeom prst="rect">
            <a:avLst/>
          </a:prstGeom>
          <a:noFill/>
        </p:spPr>
        <p:txBody>
          <a:bodyPr wrap="none" lIns="68580" tIns="34290" rIns="68580" bIns="34290" rtlCol="0" anchor="t">
            <a:spAutoFit/>
          </a:bodyPr>
          <a:lstStyle/>
          <a:p>
            <a:r>
              <a:rPr lang="en-US" sz="1350" i="1">
                <a:solidFill>
                  <a:schemeClr val="bg1"/>
                </a:solidFill>
                <a:latin typeface="Calibri"/>
                <a:cs typeface="Calibri"/>
              </a:rPr>
              <a:t>A SYMPOSIUM ON DIGITAL TEACHING, TECHNOLOGY AND INCLUSION</a:t>
            </a:r>
          </a:p>
        </p:txBody>
      </p:sp>
      <p:graphicFrame>
        <p:nvGraphicFramePr>
          <p:cNvPr id="3" name="Table 2">
            <a:extLst>
              <a:ext uri="{FF2B5EF4-FFF2-40B4-BE49-F238E27FC236}">
                <a16:creationId xmlns:a16="http://schemas.microsoft.com/office/drawing/2014/main" id="{3B4AD0DD-3301-4861-A113-A837BE2FD263}"/>
              </a:ext>
            </a:extLst>
          </p:cNvPr>
          <p:cNvGraphicFramePr>
            <a:graphicFrameLocks noGrp="1"/>
          </p:cNvGraphicFramePr>
          <p:nvPr>
            <p:extLst>
              <p:ext uri="{D42A27DB-BD31-4B8C-83A1-F6EECF244321}">
                <p14:modId xmlns:p14="http://schemas.microsoft.com/office/powerpoint/2010/main" val="8983536"/>
              </p:ext>
            </p:extLst>
          </p:nvPr>
        </p:nvGraphicFramePr>
        <p:xfrm>
          <a:off x="149400" y="888658"/>
          <a:ext cx="8461374" cy="5864778"/>
        </p:xfrm>
        <a:graphic>
          <a:graphicData uri="http://schemas.openxmlformats.org/drawingml/2006/table">
            <a:tbl>
              <a:tblPr firstRow="1" bandRow="1"/>
              <a:tblGrid>
                <a:gridCol w="4230687">
                  <a:extLst>
                    <a:ext uri="{9D8B030D-6E8A-4147-A177-3AD203B41FA5}">
                      <a16:colId xmlns:a16="http://schemas.microsoft.com/office/drawing/2014/main" val="116290227"/>
                    </a:ext>
                  </a:extLst>
                </a:gridCol>
                <a:gridCol w="4230687">
                  <a:extLst>
                    <a:ext uri="{9D8B030D-6E8A-4147-A177-3AD203B41FA5}">
                      <a16:colId xmlns:a16="http://schemas.microsoft.com/office/drawing/2014/main" val="2778269969"/>
                    </a:ext>
                  </a:extLst>
                </a:gridCol>
              </a:tblGrid>
              <a:tr h="1252253">
                <a:tc rowSpan="3">
                  <a:txBody>
                    <a:bodyPr/>
                    <a:lstStyle/>
                    <a:p>
                      <a:pPr algn="l" rtl="0" fontAlgn="base"/>
                      <a:r>
                        <a:rPr lang="en-US" sz="2000" b="1" i="0" dirty="0">
                          <a:effectLst/>
                          <a:latin typeface="Calibri" panose="020F0502020204030204" pitchFamily="34" charset="0"/>
                        </a:rPr>
                        <a:t>Case Study: Math equations in a case study </a:t>
                      </a:r>
                      <a:endParaRPr lang="en-US" sz="2000" b="1" i="0" dirty="0">
                        <a:effectLst/>
                      </a:endParaRPr>
                    </a:p>
                    <a:p>
                      <a:pPr algn="l" rtl="0" fontAlgn="base"/>
                      <a:r>
                        <a:rPr lang="en-US" sz="2000" b="0" i="0" dirty="0">
                          <a:effectLst/>
                          <a:latin typeface="Calibri" panose="020F0502020204030204" pitchFamily="34" charset="0"/>
                        </a:rPr>
                        <a:t> </a:t>
                      </a:r>
                      <a:endParaRPr lang="en-US" sz="2000" b="0" i="0" dirty="0">
                        <a:effectLst/>
                      </a:endParaRPr>
                    </a:p>
                    <a:p>
                      <a:pPr algn="l" rtl="0" fontAlgn="base"/>
                      <a:r>
                        <a:rPr lang="en-US" sz="2000" b="0" i="0" dirty="0">
                          <a:effectLst/>
                          <a:latin typeface="Calibri" panose="020F0502020204030204" pitchFamily="34" charset="0"/>
                        </a:rPr>
                        <a:t>After reading a chapter in a textbook, students are assigned a case study assignment. The readings include 1 example of how to solve for risk. The assignment includes a question where students are required to calculate the risk of ovarian cancer among oral contraceptive users based on numbers in the case study. </a:t>
                      </a:r>
                      <a:r>
                        <a:rPr lang="en-US" sz="2000" b="0" i="0" dirty="0">
                          <a:effectLst/>
                          <a:highlight>
                            <a:srgbClr val="FFFF00"/>
                          </a:highlight>
                          <a:latin typeface="Calibri" panose="020F0502020204030204" pitchFamily="34" charset="0"/>
                        </a:rPr>
                        <a:t>Students are emailing the instructor and posting on the general questions discussion board </a:t>
                      </a:r>
                      <a:r>
                        <a:rPr lang="en-US" sz="2000" b="0" i="0" dirty="0">
                          <a:effectLst/>
                          <a:latin typeface="Calibri" panose="020F0502020204030204" pitchFamily="34" charset="0"/>
                        </a:rPr>
                        <a:t>asking how to determine what numbers need to be used and where they are placed in the equation.   </a:t>
                      </a:r>
                      <a:endParaRPr lang="en-US" sz="2000" b="0" i="0" dirty="0">
                        <a:effectLst/>
                      </a:endParaRPr>
                    </a:p>
                    <a:p>
                      <a:pPr algn="l" rtl="0" fontAlgn="base"/>
                      <a:r>
                        <a:rPr lang="en-US" sz="2000" b="0" i="0" dirty="0">
                          <a:effectLst/>
                          <a:latin typeface="Calibri" panose="020F0502020204030204" pitchFamily="34" charset="0"/>
                        </a:rPr>
                        <a:t> </a:t>
                      </a:r>
                      <a:endParaRPr lang="en-US" sz="2000" b="0" i="0" dirty="0">
                        <a:effectLst/>
                      </a:endParaRPr>
                    </a:p>
                    <a:p>
                      <a:pPr algn="l" rtl="0" fontAlgn="base"/>
                      <a:r>
                        <a:rPr lang="en-US" sz="2000" b="0" i="0" dirty="0">
                          <a:effectLst/>
                          <a:latin typeface="Calibri" panose="020F0502020204030204" pitchFamily="34" charset="0"/>
                        </a:rPr>
                        <a:t> </a:t>
                      </a:r>
                      <a:endParaRPr lang="en-US" sz="2000" b="0" i="0" dirty="0">
                        <a:effectLst/>
                      </a:endParaRPr>
                    </a:p>
                  </a:txBody>
                  <a:tcPr marL="73577" marR="73577" marT="36789" marB="3678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US" sz="2000" b="0" i="0" dirty="0">
                          <a:effectLst/>
                          <a:latin typeface="Calibri" panose="020F0502020204030204" pitchFamily="34" charset="0"/>
                        </a:rPr>
                        <a:t>Identify the Pinch point (step zero) </a:t>
                      </a:r>
                      <a:endParaRPr lang="en-US" sz="2000" b="0" i="0" dirty="0">
                        <a:effectLst/>
                      </a:endParaRPr>
                    </a:p>
                    <a:p>
                      <a:pPr algn="l" rtl="0" fontAlgn="base"/>
                      <a:r>
                        <a:rPr lang="en-US" sz="2000" b="0" i="0" dirty="0">
                          <a:effectLst/>
                          <a:latin typeface="Calibri" panose="020F0502020204030204" pitchFamily="34" charset="0"/>
                        </a:rPr>
                        <a:t> </a:t>
                      </a:r>
                      <a:endParaRPr lang="en-US" sz="2000" b="0" i="0" dirty="0">
                        <a:effectLst/>
                      </a:endParaRPr>
                    </a:p>
                    <a:p>
                      <a:pPr algn="l" rtl="0" fontAlgn="base"/>
                      <a:r>
                        <a:rPr lang="en-US" sz="2000" b="0" i="0" dirty="0">
                          <a:effectLst/>
                          <a:latin typeface="Calibri" panose="020F0502020204030204" pitchFamily="34" charset="0"/>
                        </a:rPr>
                        <a:t> </a:t>
                      </a:r>
                      <a:r>
                        <a:rPr lang="en-US" sz="2000" b="1" i="0" dirty="0">
                          <a:effectLst/>
                          <a:latin typeface="Calibri" panose="020F0502020204030204" pitchFamily="34" charset="0"/>
                        </a:rPr>
                        <a:t>Students are asking questions</a:t>
                      </a:r>
                      <a:endParaRPr lang="en-US" sz="2000" b="1" i="0" dirty="0">
                        <a:effectLst/>
                      </a:endParaRPr>
                    </a:p>
                    <a:p>
                      <a:pPr algn="l" rtl="0" fontAlgn="base"/>
                      <a:r>
                        <a:rPr lang="en-US" sz="2000" b="0" i="0" dirty="0">
                          <a:effectLst/>
                          <a:latin typeface="Calibri" panose="020F0502020204030204" pitchFamily="34" charset="0"/>
                        </a:rPr>
                        <a:t> </a:t>
                      </a:r>
                      <a:endParaRPr lang="en-US" sz="2000" b="0" i="0" dirty="0">
                        <a:effectLst/>
                      </a:endParaRPr>
                    </a:p>
                  </a:txBody>
                  <a:tcPr marL="73577" marR="73577" marT="36789" marB="3678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49085473"/>
                  </a:ext>
                </a:extLst>
              </a:tr>
              <a:tr h="1547498">
                <a:tc vMerge="1">
                  <a:txBody>
                    <a:bodyPr/>
                    <a:lstStyle/>
                    <a:p>
                      <a:endParaRPr lang="en-US"/>
                    </a:p>
                  </a:txBody>
                  <a:tcPr/>
                </a:tc>
                <a:tc>
                  <a:txBody>
                    <a:bodyPr/>
                    <a:lstStyle/>
                    <a:p>
                      <a:pPr algn="l" rtl="0" fontAlgn="base"/>
                      <a:r>
                        <a:rPr lang="en-US" sz="2000" b="0" i="0" dirty="0">
                          <a:effectLst/>
                          <a:latin typeface="Calibri" panose="020F0502020204030204" pitchFamily="34" charset="0"/>
                        </a:rPr>
                        <a:t>Identify the single-stream elements (step 1) </a:t>
                      </a:r>
                      <a:endParaRPr lang="en-US" sz="2000" b="0" i="0" dirty="0">
                        <a:effectLst/>
                      </a:endParaRPr>
                    </a:p>
                    <a:p>
                      <a:pPr algn="l" rtl="0" fontAlgn="base"/>
                      <a:r>
                        <a:rPr lang="en-US" sz="2000" b="0" i="0" dirty="0">
                          <a:effectLst/>
                          <a:latin typeface="Calibri" panose="020F0502020204030204" pitchFamily="34" charset="0"/>
                        </a:rPr>
                        <a:t> </a:t>
                      </a:r>
                      <a:endParaRPr lang="en-US" sz="2000" b="0" i="0" dirty="0">
                        <a:effectLst/>
                      </a:endParaRPr>
                    </a:p>
                    <a:p>
                      <a:pPr algn="l" rtl="0" fontAlgn="base"/>
                      <a:r>
                        <a:rPr lang="en-US" sz="2000" b="0" i="0" dirty="0">
                          <a:effectLst/>
                          <a:latin typeface="Calibri" panose="020F0502020204030204" pitchFamily="34" charset="0"/>
                        </a:rPr>
                        <a:t> </a:t>
                      </a:r>
                      <a:endParaRPr lang="en-US" sz="2000" b="0" i="0" dirty="0">
                        <a:effectLst/>
                      </a:endParaRPr>
                    </a:p>
                    <a:p>
                      <a:pPr algn="l" rtl="0" fontAlgn="base"/>
                      <a:r>
                        <a:rPr lang="en-US" sz="2000" b="0" i="0" dirty="0">
                          <a:effectLst/>
                          <a:latin typeface="Calibri" panose="020F0502020204030204" pitchFamily="34" charset="0"/>
                        </a:rPr>
                        <a:t> </a:t>
                      </a:r>
                      <a:endParaRPr lang="en-US" sz="2000" b="0" i="0" dirty="0">
                        <a:effectLst/>
                      </a:endParaRPr>
                    </a:p>
                  </a:txBody>
                  <a:tcPr marL="73577" marR="73577" marT="36789" marB="3678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63959156"/>
                  </a:ext>
                </a:extLst>
              </a:tr>
              <a:tr h="2881182">
                <a:tc vMerge="1">
                  <a:txBody>
                    <a:bodyPr/>
                    <a:lstStyle/>
                    <a:p>
                      <a:endParaRPr lang="en-US"/>
                    </a:p>
                  </a:txBody>
                  <a:tcPr/>
                </a:tc>
                <a:tc>
                  <a:txBody>
                    <a:bodyPr/>
                    <a:lstStyle/>
                    <a:p>
                      <a:pPr algn="l" rtl="0" fontAlgn="base"/>
                      <a:r>
                        <a:rPr lang="en-US" sz="2000" b="0" i="0" dirty="0">
                          <a:effectLst/>
                          <a:latin typeface="Calibri" panose="020F0502020204030204" pitchFamily="34" charset="0"/>
                        </a:rPr>
                        <a:t>Brainstorm Expansions (step 2) </a:t>
                      </a:r>
                      <a:endParaRPr lang="en-US" sz="2000" b="0" i="0" dirty="0">
                        <a:effectLst/>
                      </a:endParaRPr>
                    </a:p>
                    <a:p>
                      <a:pPr algn="l" rtl="0" fontAlgn="base"/>
                      <a:r>
                        <a:rPr lang="en-US" sz="2000" b="0" i="0" dirty="0">
                          <a:effectLst/>
                          <a:latin typeface="Calibri" panose="020F0502020204030204" pitchFamily="34" charset="0"/>
                        </a:rPr>
                        <a:t> </a:t>
                      </a:r>
                      <a:endParaRPr lang="en-US" sz="2000" b="0" i="0" dirty="0">
                        <a:effectLst/>
                      </a:endParaRPr>
                    </a:p>
                    <a:p>
                      <a:pPr algn="l" rtl="0" fontAlgn="base"/>
                      <a:r>
                        <a:rPr lang="en-US" sz="2000" b="0" i="0" dirty="0">
                          <a:effectLst/>
                          <a:latin typeface="Calibri" panose="020F0502020204030204" pitchFamily="34" charset="0"/>
                        </a:rPr>
                        <a:t> </a:t>
                      </a:r>
                      <a:endParaRPr lang="en-US" sz="2000" b="0" i="0" dirty="0">
                        <a:effectLst/>
                      </a:endParaRPr>
                    </a:p>
                    <a:p>
                      <a:pPr algn="l" rtl="0" fontAlgn="base"/>
                      <a:r>
                        <a:rPr lang="en-US" sz="2000" b="0" i="0" dirty="0">
                          <a:effectLst/>
                          <a:latin typeface="Calibri" panose="020F0502020204030204" pitchFamily="34" charset="0"/>
                        </a:rPr>
                        <a:t> </a:t>
                      </a:r>
                      <a:endParaRPr lang="en-US" sz="2000" b="0" i="0" dirty="0">
                        <a:effectLst/>
                      </a:endParaRPr>
                    </a:p>
                    <a:p>
                      <a:pPr algn="l" rtl="0" fontAlgn="base"/>
                      <a:r>
                        <a:rPr lang="en-US" sz="2000" b="0" i="0" dirty="0">
                          <a:effectLst/>
                          <a:latin typeface="Calibri" panose="020F0502020204030204" pitchFamily="34" charset="0"/>
                        </a:rPr>
                        <a:t> </a:t>
                      </a:r>
                      <a:endParaRPr lang="en-US" sz="2000" b="0" i="0" dirty="0">
                        <a:effectLst/>
                      </a:endParaRPr>
                    </a:p>
                    <a:p>
                      <a:pPr algn="l" rtl="0" fontAlgn="base"/>
                      <a:r>
                        <a:rPr lang="en-US" sz="2000" b="0" i="0" dirty="0">
                          <a:effectLst/>
                          <a:latin typeface="Calibri" panose="020F0502020204030204" pitchFamily="34" charset="0"/>
                        </a:rPr>
                        <a:t> </a:t>
                      </a:r>
                      <a:endParaRPr lang="en-US" sz="2000" b="0" i="0" dirty="0">
                        <a:effectLst/>
                      </a:endParaRPr>
                    </a:p>
                    <a:p>
                      <a:pPr algn="l" rtl="0" fontAlgn="base"/>
                      <a:r>
                        <a:rPr lang="en-US" sz="2000" b="0" i="0" dirty="0">
                          <a:effectLst/>
                          <a:latin typeface="Calibri" panose="020F0502020204030204" pitchFamily="34" charset="0"/>
                        </a:rPr>
                        <a:t> </a:t>
                      </a:r>
                      <a:endParaRPr lang="en-US" sz="2000" b="0" i="0" dirty="0">
                        <a:effectLst/>
                      </a:endParaRPr>
                    </a:p>
                    <a:p>
                      <a:pPr algn="l" rtl="0" fontAlgn="base"/>
                      <a:r>
                        <a:rPr lang="en-US" sz="2000" b="0" i="0" dirty="0">
                          <a:effectLst/>
                          <a:latin typeface="Calibri" panose="020F0502020204030204" pitchFamily="34" charset="0"/>
                        </a:rPr>
                        <a:t> </a:t>
                      </a:r>
                      <a:endParaRPr lang="en-US" sz="2000" b="0" i="0" dirty="0">
                        <a:effectLst/>
                      </a:endParaRPr>
                    </a:p>
                    <a:p>
                      <a:pPr algn="l" rtl="0" fontAlgn="base"/>
                      <a:r>
                        <a:rPr lang="en-US" sz="2000" b="0" i="0" dirty="0">
                          <a:effectLst/>
                          <a:latin typeface="Calibri" panose="020F0502020204030204" pitchFamily="34" charset="0"/>
                        </a:rPr>
                        <a:t> </a:t>
                      </a:r>
                      <a:endParaRPr lang="en-US" sz="2000" b="0" i="0" dirty="0">
                        <a:effectLst/>
                      </a:endParaRPr>
                    </a:p>
                  </a:txBody>
                  <a:tcPr marL="73577" marR="73577" marT="36789" marB="3678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29300282"/>
                  </a:ext>
                </a:extLst>
              </a:tr>
            </a:tbl>
          </a:graphicData>
        </a:graphic>
      </p:graphicFrame>
    </p:spTree>
    <p:extLst>
      <p:ext uri="{BB962C8B-B14F-4D97-AF65-F5344CB8AC3E}">
        <p14:creationId xmlns:p14="http://schemas.microsoft.com/office/powerpoint/2010/main" val="326128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65C461F5-67E4-454F-A967-6C9D250844F7}"/>
              </a:ext>
            </a:extLst>
          </p:cNvPr>
          <p:cNvSpPr>
            <a:spLocks noGrp="1"/>
          </p:cNvSpPr>
          <p:nvPr>
            <p:ph type="title"/>
          </p:nvPr>
        </p:nvSpPr>
        <p:spPr>
          <a:xfrm>
            <a:off x="164836" y="183845"/>
            <a:ext cx="7886700" cy="486966"/>
          </a:xfrm>
        </p:spPr>
        <p:txBody>
          <a:bodyPr>
            <a:normAutofit/>
          </a:bodyPr>
          <a:lstStyle/>
          <a:p>
            <a:r>
              <a:rPr lang="en-US" dirty="0">
                <a:solidFill>
                  <a:schemeClr val="tx1"/>
                </a:solidFill>
              </a:rPr>
              <a:t>Example: UDL in the NEXT 20 minutes</a:t>
            </a:r>
          </a:p>
        </p:txBody>
      </p:sp>
      <p:sp>
        <p:nvSpPr>
          <p:cNvPr id="5" name="TextBox 4"/>
          <p:cNvSpPr txBox="1"/>
          <p:nvPr/>
        </p:nvSpPr>
        <p:spPr>
          <a:xfrm>
            <a:off x="259492" y="5669260"/>
            <a:ext cx="1403782" cy="300082"/>
          </a:xfrm>
          <a:prstGeom prst="rect">
            <a:avLst/>
          </a:prstGeom>
          <a:noFill/>
        </p:spPr>
        <p:txBody>
          <a:bodyPr wrap="none" rtlCol="0">
            <a:spAutoFit/>
          </a:bodyPr>
          <a:lstStyle/>
          <a:p>
            <a:r>
              <a:rPr lang="en-US" sz="1350" b="1">
                <a:solidFill>
                  <a:schemeClr val="bg1"/>
                </a:solidFill>
                <a:latin typeface="Calibri" panose="020F0502020204030204" pitchFamily="34" charset="0"/>
                <a:cs typeface="Calibri" panose="020F0502020204030204" pitchFamily="34" charset="0"/>
              </a:rPr>
              <a:t>NU Amplify 2021</a:t>
            </a:r>
          </a:p>
        </p:txBody>
      </p:sp>
      <p:sp>
        <p:nvSpPr>
          <p:cNvPr id="6" name="TextBox 5"/>
          <p:cNvSpPr txBox="1"/>
          <p:nvPr/>
        </p:nvSpPr>
        <p:spPr>
          <a:xfrm>
            <a:off x="4007978" y="5669260"/>
            <a:ext cx="4986622" cy="276999"/>
          </a:xfrm>
          <a:prstGeom prst="rect">
            <a:avLst/>
          </a:prstGeom>
          <a:noFill/>
        </p:spPr>
        <p:txBody>
          <a:bodyPr wrap="none" lIns="68580" tIns="34290" rIns="68580" bIns="34290" rtlCol="0" anchor="t">
            <a:spAutoFit/>
          </a:bodyPr>
          <a:lstStyle/>
          <a:p>
            <a:r>
              <a:rPr lang="en-US" sz="1350" i="1">
                <a:solidFill>
                  <a:schemeClr val="bg1"/>
                </a:solidFill>
                <a:latin typeface="Calibri"/>
                <a:cs typeface="Calibri"/>
              </a:rPr>
              <a:t>A SYMPOSIUM ON DIGITAL TEACHING, TECHNOLOGY AND INCLUSION</a:t>
            </a:r>
          </a:p>
        </p:txBody>
      </p:sp>
      <p:graphicFrame>
        <p:nvGraphicFramePr>
          <p:cNvPr id="3" name="Table 2">
            <a:extLst>
              <a:ext uri="{FF2B5EF4-FFF2-40B4-BE49-F238E27FC236}">
                <a16:creationId xmlns:a16="http://schemas.microsoft.com/office/drawing/2014/main" id="{3B4AD0DD-3301-4861-A113-A837BE2FD263}"/>
              </a:ext>
            </a:extLst>
          </p:cNvPr>
          <p:cNvGraphicFramePr>
            <a:graphicFrameLocks noGrp="1"/>
          </p:cNvGraphicFramePr>
          <p:nvPr>
            <p:extLst>
              <p:ext uri="{D42A27DB-BD31-4B8C-83A1-F6EECF244321}">
                <p14:modId xmlns:p14="http://schemas.microsoft.com/office/powerpoint/2010/main" val="3358143313"/>
              </p:ext>
            </p:extLst>
          </p:nvPr>
        </p:nvGraphicFramePr>
        <p:xfrm>
          <a:off x="149400" y="888658"/>
          <a:ext cx="8461374" cy="5864778"/>
        </p:xfrm>
        <a:graphic>
          <a:graphicData uri="http://schemas.openxmlformats.org/drawingml/2006/table">
            <a:tbl>
              <a:tblPr firstRow="1" bandRow="1"/>
              <a:tblGrid>
                <a:gridCol w="4230687">
                  <a:extLst>
                    <a:ext uri="{9D8B030D-6E8A-4147-A177-3AD203B41FA5}">
                      <a16:colId xmlns:a16="http://schemas.microsoft.com/office/drawing/2014/main" val="116290227"/>
                    </a:ext>
                  </a:extLst>
                </a:gridCol>
                <a:gridCol w="4230687">
                  <a:extLst>
                    <a:ext uri="{9D8B030D-6E8A-4147-A177-3AD203B41FA5}">
                      <a16:colId xmlns:a16="http://schemas.microsoft.com/office/drawing/2014/main" val="2778269969"/>
                    </a:ext>
                  </a:extLst>
                </a:gridCol>
              </a:tblGrid>
              <a:tr h="1252253">
                <a:tc rowSpan="3">
                  <a:txBody>
                    <a:bodyPr/>
                    <a:lstStyle/>
                    <a:p>
                      <a:pPr algn="l" rtl="0" fontAlgn="base"/>
                      <a:r>
                        <a:rPr lang="en-US" sz="2000" b="1" i="0" dirty="0">
                          <a:effectLst/>
                          <a:latin typeface="Calibri" panose="020F0502020204030204" pitchFamily="34" charset="0"/>
                        </a:rPr>
                        <a:t>Case Study: Math equations in a case study </a:t>
                      </a:r>
                      <a:endParaRPr lang="en-US" sz="2000" b="1" i="0" dirty="0">
                        <a:effectLst/>
                      </a:endParaRPr>
                    </a:p>
                    <a:p>
                      <a:pPr algn="l" rtl="0" fontAlgn="base"/>
                      <a:r>
                        <a:rPr lang="en-US" sz="2000" b="0" i="0" dirty="0">
                          <a:effectLst/>
                          <a:latin typeface="Calibri" panose="020F0502020204030204" pitchFamily="34" charset="0"/>
                        </a:rPr>
                        <a:t> </a:t>
                      </a:r>
                      <a:endParaRPr lang="en-US" sz="2000" b="0" i="0" dirty="0">
                        <a:effectLst/>
                      </a:endParaRPr>
                    </a:p>
                    <a:p>
                      <a:pPr algn="l" rtl="0" fontAlgn="base"/>
                      <a:r>
                        <a:rPr lang="en-US" sz="2000" b="0" i="0" dirty="0">
                          <a:effectLst/>
                          <a:latin typeface="Calibri" panose="020F0502020204030204" pitchFamily="34" charset="0"/>
                        </a:rPr>
                        <a:t>After </a:t>
                      </a:r>
                      <a:r>
                        <a:rPr lang="en-US" sz="2000" b="0" i="0" dirty="0">
                          <a:effectLst/>
                          <a:highlight>
                            <a:srgbClr val="FFFF00"/>
                          </a:highlight>
                          <a:latin typeface="Calibri" panose="020F0502020204030204" pitchFamily="34" charset="0"/>
                        </a:rPr>
                        <a:t>reading a chapter in a textbook</a:t>
                      </a:r>
                      <a:r>
                        <a:rPr lang="en-US" sz="2000" b="0" i="0" dirty="0">
                          <a:effectLst/>
                          <a:latin typeface="Calibri" panose="020F0502020204030204" pitchFamily="34" charset="0"/>
                        </a:rPr>
                        <a:t>, students are assigned a case study assignment. </a:t>
                      </a:r>
                      <a:r>
                        <a:rPr lang="en-US" sz="2000" b="0" i="0" dirty="0">
                          <a:effectLst/>
                          <a:highlight>
                            <a:srgbClr val="FFFF00"/>
                          </a:highlight>
                          <a:latin typeface="Calibri" panose="020F0502020204030204" pitchFamily="34" charset="0"/>
                        </a:rPr>
                        <a:t>The readings include 1 example of how to solve for risk</a:t>
                      </a:r>
                      <a:r>
                        <a:rPr lang="en-US" sz="2000" b="0" i="0" dirty="0">
                          <a:effectLst/>
                          <a:latin typeface="Calibri" panose="020F0502020204030204" pitchFamily="34" charset="0"/>
                        </a:rPr>
                        <a:t>. The assignment includes a question where students are required to calculate the risk of ovarian cancer among oral contraceptive users based on numbers in the case study. Students are emailing the instructor and posting on the general questions discussion board asking how to determine what numbers need to be used and where they are placed in the equation.   </a:t>
                      </a:r>
                      <a:endParaRPr lang="en-US" sz="2000" b="0" i="0" dirty="0">
                        <a:effectLst/>
                      </a:endParaRPr>
                    </a:p>
                    <a:p>
                      <a:pPr algn="l" rtl="0" fontAlgn="base"/>
                      <a:r>
                        <a:rPr lang="en-US" sz="2000" b="0" i="0" dirty="0">
                          <a:effectLst/>
                          <a:latin typeface="Calibri" panose="020F0502020204030204" pitchFamily="34" charset="0"/>
                        </a:rPr>
                        <a:t> </a:t>
                      </a:r>
                      <a:endParaRPr lang="en-US" sz="2000" b="0" i="0" dirty="0">
                        <a:effectLst/>
                      </a:endParaRPr>
                    </a:p>
                    <a:p>
                      <a:pPr algn="l" rtl="0" fontAlgn="base"/>
                      <a:r>
                        <a:rPr lang="en-US" sz="2000" b="0" i="0" dirty="0">
                          <a:effectLst/>
                          <a:latin typeface="Calibri" panose="020F0502020204030204" pitchFamily="34" charset="0"/>
                        </a:rPr>
                        <a:t> </a:t>
                      </a:r>
                      <a:endParaRPr lang="en-US" sz="2000" b="0" i="0" dirty="0">
                        <a:effectLst/>
                      </a:endParaRPr>
                    </a:p>
                  </a:txBody>
                  <a:tcPr marL="73577" marR="73577" marT="36789" marB="3678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US" sz="2000" b="0" i="0" dirty="0">
                          <a:effectLst/>
                          <a:latin typeface="Calibri" panose="020F0502020204030204" pitchFamily="34" charset="0"/>
                        </a:rPr>
                        <a:t>Identify the Pinch point (step zero) </a:t>
                      </a:r>
                      <a:endParaRPr lang="en-US" sz="2000" b="0" i="0" dirty="0">
                        <a:effectLst/>
                      </a:endParaRPr>
                    </a:p>
                    <a:p>
                      <a:pPr algn="l" rtl="0" fontAlgn="base"/>
                      <a:r>
                        <a:rPr lang="en-US" sz="2000" b="0" i="0" dirty="0">
                          <a:effectLst/>
                          <a:latin typeface="Calibri" panose="020F0502020204030204" pitchFamily="34" charset="0"/>
                        </a:rPr>
                        <a:t> </a:t>
                      </a:r>
                      <a:endParaRPr lang="en-US" sz="2000" b="0" i="0" dirty="0">
                        <a:effectLst/>
                      </a:endParaRPr>
                    </a:p>
                    <a:p>
                      <a:pPr algn="l" rtl="0" fontAlgn="base"/>
                      <a:r>
                        <a:rPr lang="en-US" sz="2000" b="0" i="0" dirty="0">
                          <a:effectLst/>
                          <a:latin typeface="Calibri" panose="020F0502020204030204" pitchFamily="34" charset="0"/>
                        </a:rPr>
                        <a:t> Students are asking questions</a:t>
                      </a:r>
                      <a:endParaRPr lang="en-US" sz="2000" b="0" i="0" dirty="0">
                        <a:effectLst/>
                      </a:endParaRPr>
                    </a:p>
                    <a:p>
                      <a:pPr algn="l" rtl="0" fontAlgn="base"/>
                      <a:r>
                        <a:rPr lang="en-US" sz="2000" b="0" i="0" dirty="0">
                          <a:effectLst/>
                          <a:latin typeface="Calibri" panose="020F0502020204030204" pitchFamily="34" charset="0"/>
                        </a:rPr>
                        <a:t> </a:t>
                      </a:r>
                      <a:endParaRPr lang="en-US" sz="2000" b="0" i="0" dirty="0">
                        <a:effectLst/>
                      </a:endParaRPr>
                    </a:p>
                  </a:txBody>
                  <a:tcPr marL="73577" marR="73577" marT="36789" marB="3678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49085473"/>
                  </a:ext>
                </a:extLst>
              </a:tr>
              <a:tr h="1547498">
                <a:tc vMerge="1">
                  <a:txBody>
                    <a:bodyPr/>
                    <a:lstStyle/>
                    <a:p>
                      <a:endParaRPr lang="en-US"/>
                    </a:p>
                  </a:txBody>
                  <a:tcPr/>
                </a:tc>
                <a:tc>
                  <a:txBody>
                    <a:bodyPr/>
                    <a:lstStyle/>
                    <a:p>
                      <a:pPr algn="l" rtl="0" fontAlgn="base"/>
                      <a:r>
                        <a:rPr lang="en-US" sz="2000" b="0" i="0" dirty="0">
                          <a:effectLst/>
                          <a:latin typeface="Calibri" panose="020F0502020204030204" pitchFamily="34" charset="0"/>
                        </a:rPr>
                        <a:t>Identify the single-stream elements (step 1) </a:t>
                      </a:r>
                      <a:endParaRPr lang="en-US" sz="2000" b="0" i="0" dirty="0">
                        <a:effectLst/>
                      </a:endParaRPr>
                    </a:p>
                    <a:p>
                      <a:pPr algn="l" rtl="0" fontAlgn="base"/>
                      <a:r>
                        <a:rPr lang="en-US" sz="2000" b="0" i="0" dirty="0">
                          <a:effectLst/>
                          <a:latin typeface="Calibri" panose="020F0502020204030204" pitchFamily="34" charset="0"/>
                        </a:rPr>
                        <a:t> </a:t>
                      </a:r>
                      <a:endParaRPr lang="en-US" sz="2000" b="0" i="0" dirty="0">
                        <a:effectLst/>
                      </a:endParaRPr>
                    </a:p>
                    <a:p>
                      <a:pPr algn="l" rtl="0" fontAlgn="base"/>
                      <a:r>
                        <a:rPr lang="en-US" sz="2000" b="0" i="0" dirty="0">
                          <a:effectLst/>
                          <a:latin typeface="Calibri" panose="020F0502020204030204" pitchFamily="34" charset="0"/>
                        </a:rPr>
                        <a:t> </a:t>
                      </a:r>
                      <a:r>
                        <a:rPr lang="en-US" sz="2000" b="1" i="0" dirty="0">
                          <a:effectLst/>
                          <a:latin typeface="Calibri" panose="020F0502020204030204" pitchFamily="34" charset="0"/>
                        </a:rPr>
                        <a:t>Reading assignment in textbook</a:t>
                      </a:r>
                      <a:endParaRPr lang="en-US" sz="2000" b="1" i="0" dirty="0">
                        <a:effectLst/>
                      </a:endParaRPr>
                    </a:p>
                    <a:p>
                      <a:pPr algn="l" rtl="0" fontAlgn="base"/>
                      <a:r>
                        <a:rPr lang="en-US" sz="2000" b="0" i="0" dirty="0">
                          <a:effectLst/>
                          <a:latin typeface="Calibri" panose="020F0502020204030204" pitchFamily="34" charset="0"/>
                        </a:rPr>
                        <a:t> </a:t>
                      </a:r>
                      <a:endParaRPr lang="en-US" sz="2000" b="0" i="0" dirty="0">
                        <a:effectLst/>
                      </a:endParaRPr>
                    </a:p>
                  </a:txBody>
                  <a:tcPr marL="73577" marR="73577" marT="36789" marB="3678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63959156"/>
                  </a:ext>
                </a:extLst>
              </a:tr>
              <a:tr h="2881182">
                <a:tc vMerge="1">
                  <a:txBody>
                    <a:bodyPr/>
                    <a:lstStyle/>
                    <a:p>
                      <a:endParaRPr lang="en-US"/>
                    </a:p>
                  </a:txBody>
                  <a:tcPr/>
                </a:tc>
                <a:tc>
                  <a:txBody>
                    <a:bodyPr/>
                    <a:lstStyle/>
                    <a:p>
                      <a:pPr algn="l" rtl="0" fontAlgn="base"/>
                      <a:r>
                        <a:rPr lang="en-US" sz="2000" b="0" i="0" dirty="0">
                          <a:effectLst/>
                          <a:latin typeface="Calibri" panose="020F0502020204030204" pitchFamily="34" charset="0"/>
                        </a:rPr>
                        <a:t>Brainstorm Expansions (step 2) </a:t>
                      </a:r>
                      <a:endParaRPr lang="en-US" sz="2000" b="0" i="0" dirty="0">
                        <a:effectLst/>
                      </a:endParaRPr>
                    </a:p>
                    <a:p>
                      <a:pPr algn="l" rtl="0" fontAlgn="base"/>
                      <a:r>
                        <a:rPr lang="en-US" sz="2000" b="0" i="0" dirty="0">
                          <a:effectLst/>
                          <a:latin typeface="Calibri" panose="020F0502020204030204" pitchFamily="34" charset="0"/>
                        </a:rPr>
                        <a:t> </a:t>
                      </a:r>
                      <a:endParaRPr lang="en-US" sz="2000" b="0" i="0" dirty="0">
                        <a:effectLst/>
                      </a:endParaRPr>
                    </a:p>
                    <a:p>
                      <a:pPr algn="l" rtl="0" fontAlgn="base"/>
                      <a:r>
                        <a:rPr lang="en-US" sz="2000" b="0" i="0" dirty="0">
                          <a:effectLst/>
                          <a:latin typeface="Calibri" panose="020F0502020204030204" pitchFamily="34" charset="0"/>
                        </a:rPr>
                        <a:t> </a:t>
                      </a:r>
                      <a:endParaRPr lang="en-US" sz="2000" b="0" i="0" dirty="0">
                        <a:effectLst/>
                      </a:endParaRPr>
                    </a:p>
                    <a:p>
                      <a:pPr algn="l" rtl="0" fontAlgn="base"/>
                      <a:r>
                        <a:rPr lang="en-US" sz="2000" b="0" i="0" dirty="0">
                          <a:effectLst/>
                          <a:latin typeface="Calibri" panose="020F0502020204030204" pitchFamily="34" charset="0"/>
                        </a:rPr>
                        <a:t> </a:t>
                      </a:r>
                      <a:endParaRPr lang="en-US" sz="2000" b="0" i="0" dirty="0">
                        <a:effectLst/>
                      </a:endParaRPr>
                    </a:p>
                    <a:p>
                      <a:pPr algn="l" rtl="0" fontAlgn="base"/>
                      <a:r>
                        <a:rPr lang="en-US" sz="2000" b="0" i="0" dirty="0">
                          <a:effectLst/>
                          <a:latin typeface="Calibri" panose="020F0502020204030204" pitchFamily="34" charset="0"/>
                        </a:rPr>
                        <a:t> </a:t>
                      </a:r>
                      <a:endParaRPr lang="en-US" sz="2000" b="0" i="0" dirty="0">
                        <a:effectLst/>
                      </a:endParaRPr>
                    </a:p>
                    <a:p>
                      <a:pPr algn="l" rtl="0" fontAlgn="base"/>
                      <a:r>
                        <a:rPr lang="en-US" sz="2000" b="0" i="0" dirty="0">
                          <a:effectLst/>
                          <a:latin typeface="Calibri" panose="020F0502020204030204" pitchFamily="34" charset="0"/>
                        </a:rPr>
                        <a:t> </a:t>
                      </a:r>
                      <a:endParaRPr lang="en-US" sz="2000" b="0" i="0" dirty="0">
                        <a:effectLst/>
                      </a:endParaRPr>
                    </a:p>
                    <a:p>
                      <a:pPr algn="l" rtl="0" fontAlgn="base"/>
                      <a:r>
                        <a:rPr lang="en-US" sz="2000" b="0" i="0" dirty="0">
                          <a:effectLst/>
                          <a:latin typeface="Calibri" panose="020F0502020204030204" pitchFamily="34" charset="0"/>
                        </a:rPr>
                        <a:t> </a:t>
                      </a:r>
                      <a:endParaRPr lang="en-US" sz="2000" b="0" i="0" dirty="0">
                        <a:effectLst/>
                      </a:endParaRPr>
                    </a:p>
                    <a:p>
                      <a:pPr algn="l" rtl="0" fontAlgn="base"/>
                      <a:r>
                        <a:rPr lang="en-US" sz="2000" b="0" i="0" dirty="0">
                          <a:effectLst/>
                          <a:latin typeface="Calibri" panose="020F0502020204030204" pitchFamily="34" charset="0"/>
                        </a:rPr>
                        <a:t> </a:t>
                      </a:r>
                      <a:endParaRPr lang="en-US" sz="2000" b="0" i="0" dirty="0">
                        <a:effectLst/>
                      </a:endParaRPr>
                    </a:p>
                    <a:p>
                      <a:pPr algn="l" rtl="0" fontAlgn="base"/>
                      <a:r>
                        <a:rPr lang="en-US" sz="2000" b="0" i="0" dirty="0">
                          <a:effectLst/>
                          <a:latin typeface="Calibri" panose="020F0502020204030204" pitchFamily="34" charset="0"/>
                        </a:rPr>
                        <a:t> </a:t>
                      </a:r>
                      <a:endParaRPr lang="en-US" sz="2000" b="0" i="0" dirty="0">
                        <a:effectLst/>
                      </a:endParaRPr>
                    </a:p>
                  </a:txBody>
                  <a:tcPr marL="73577" marR="73577" marT="36789" marB="3678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29300282"/>
                  </a:ext>
                </a:extLst>
              </a:tr>
            </a:tbl>
          </a:graphicData>
        </a:graphic>
      </p:graphicFrame>
    </p:spTree>
    <p:extLst>
      <p:ext uri="{BB962C8B-B14F-4D97-AF65-F5344CB8AC3E}">
        <p14:creationId xmlns:p14="http://schemas.microsoft.com/office/powerpoint/2010/main" val="19868048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65C461F5-67E4-454F-A967-6C9D250844F7}"/>
              </a:ext>
            </a:extLst>
          </p:cNvPr>
          <p:cNvSpPr>
            <a:spLocks noGrp="1"/>
          </p:cNvSpPr>
          <p:nvPr>
            <p:ph type="title"/>
          </p:nvPr>
        </p:nvSpPr>
        <p:spPr>
          <a:xfrm>
            <a:off x="164836" y="183845"/>
            <a:ext cx="7886700" cy="486966"/>
          </a:xfrm>
        </p:spPr>
        <p:txBody>
          <a:bodyPr>
            <a:normAutofit/>
          </a:bodyPr>
          <a:lstStyle/>
          <a:p>
            <a:r>
              <a:rPr lang="en-US" dirty="0">
                <a:solidFill>
                  <a:schemeClr val="tx1"/>
                </a:solidFill>
              </a:rPr>
              <a:t>Example: UDL in the NEXT 20 minutes</a:t>
            </a:r>
          </a:p>
        </p:txBody>
      </p:sp>
      <p:sp>
        <p:nvSpPr>
          <p:cNvPr id="5" name="TextBox 4"/>
          <p:cNvSpPr txBox="1"/>
          <p:nvPr/>
        </p:nvSpPr>
        <p:spPr>
          <a:xfrm>
            <a:off x="259492" y="5669260"/>
            <a:ext cx="1403782" cy="300082"/>
          </a:xfrm>
          <a:prstGeom prst="rect">
            <a:avLst/>
          </a:prstGeom>
          <a:noFill/>
        </p:spPr>
        <p:txBody>
          <a:bodyPr wrap="none" rtlCol="0">
            <a:spAutoFit/>
          </a:bodyPr>
          <a:lstStyle/>
          <a:p>
            <a:r>
              <a:rPr lang="en-US" sz="1350" b="1">
                <a:solidFill>
                  <a:schemeClr val="bg1"/>
                </a:solidFill>
                <a:latin typeface="Calibri" panose="020F0502020204030204" pitchFamily="34" charset="0"/>
                <a:cs typeface="Calibri" panose="020F0502020204030204" pitchFamily="34" charset="0"/>
              </a:rPr>
              <a:t>NU Amplify 2021</a:t>
            </a:r>
          </a:p>
        </p:txBody>
      </p:sp>
      <p:sp>
        <p:nvSpPr>
          <p:cNvPr id="6" name="TextBox 5"/>
          <p:cNvSpPr txBox="1"/>
          <p:nvPr/>
        </p:nvSpPr>
        <p:spPr>
          <a:xfrm>
            <a:off x="4007978" y="5669260"/>
            <a:ext cx="4986622" cy="276999"/>
          </a:xfrm>
          <a:prstGeom prst="rect">
            <a:avLst/>
          </a:prstGeom>
          <a:noFill/>
        </p:spPr>
        <p:txBody>
          <a:bodyPr wrap="none" lIns="68580" tIns="34290" rIns="68580" bIns="34290" rtlCol="0" anchor="t">
            <a:spAutoFit/>
          </a:bodyPr>
          <a:lstStyle/>
          <a:p>
            <a:r>
              <a:rPr lang="en-US" sz="1350" i="1">
                <a:solidFill>
                  <a:schemeClr val="bg1"/>
                </a:solidFill>
                <a:latin typeface="Calibri"/>
                <a:cs typeface="Calibri"/>
              </a:rPr>
              <a:t>A SYMPOSIUM ON DIGITAL TEACHING, TECHNOLOGY AND INCLUSION</a:t>
            </a:r>
          </a:p>
        </p:txBody>
      </p:sp>
      <p:graphicFrame>
        <p:nvGraphicFramePr>
          <p:cNvPr id="3" name="Table 2">
            <a:extLst>
              <a:ext uri="{FF2B5EF4-FFF2-40B4-BE49-F238E27FC236}">
                <a16:creationId xmlns:a16="http://schemas.microsoft.com/office/drawing/2014/main" id="{3B4AD0DD-3301-4861-A113-A837BE2FD263}"/>
              </a:ext>
            </a:extLst>
          </p:cNvPr>
          <p:cNvGraphicFramePr>
            <a:graphicFrameLocks noGrp="1"/>
          </p:cNvGraphicFramePr>
          <p:nvPr>
            <p:extLst>
              <p:ext uri="{D42A27DB-BD31-4B8C-83A1-F6EECF244321}">
                <p14:modId xmlns:p14="http://schemas.microsoft.com/office/powerpoint/2010/main" val="1109510552"/>
              </p:ext>
            </p:extLst>
          </p:nvPr>
        </p:nvGraphicFramePr>
        <p:xfrm>
          <a:off x="149398" y="662221"/>
          <a:ext cx="8735110" cy="8197622"/>
        </p:xfrm>
        <a:graphic>
          <a:graphicData uri="http://schemas.openxmlformats.org/drawingml/2006/table">
            <a:tbl>
              <a:tblPr firstRow="1" bandRow="1"/>
              <a:tblGrid>
                <a:gridCol w="3758723">
                  <a:extLst>
                    <a:ext uri="{9D8B030D-6E8A-4147-A177-3AD203B41FA5}">
                      <a16:colId xmlns:a16="http://schemas.microsoft.com/office/drawing/2014/main" val="116290227"/>
                    </a:ext>
                  </a:extLst>
                </a:gridCol>
                <a:gridCol w="4976387">
                  <a:extLst>
                    <a:ext uri="{9D8B030D-6E8A-4147-A177-3AD203B41FA5}">
                      <a16:colId xmlns:a16="http://schemas.microsoft.com/office/drawing/2014/main" val="2778269969"/>
                    </a:ext>
                  </a:extLst>
                </a:gridCol>
              </a:tblGrid>
              <a:tr h="765746">
                <a:tc rowSpan="3">
                  <a:txBody>
                    <a:bodyPr/>
                    <a:lstStyle/>
                    <a:p>
                      <a:pPr algn="l" rtl="0" fontAlgn="base"/>
                      <a:r>
                        <a:rPr lang="en-US" sz="2000" b="1" i="0" dirty="0">
                          <a:effectLst/>
                          <a:latin typeface="Calibri" panose="020F0502020204030204" pitchFamily="34" charset="0"/>
                        </a:rPr>
                        <a:t>Case Study: Math equations in a case study </a:t>
                      </a:r>
                      <a:endParaRPr lang="en-US" sz="2000" b="1" i="0" dirty="0">
                        <a:effectLst/>
                      </a:endParaRPr>
                    </a:p>
                    <a:p>
                      <a:pPr algn="l" rtl="0" fontAlgn="base"/>
                      <a:r>
                        <a:rPr lang="en-US" sz="2000" b="0" i="0" dirty="0">
                          <a:effectLst/>
                          <a:latin typeface="Calibri" panose="020F0502020204030204" pitchFamily="34" charset="0"/>
                        </a:rPr>
                        <a:t> </a:t>
                      </a:r>
                      <a:endParaRPr lang="en-US" sz="2000" b="0" i="0" dirty="0">
                        <a:effectLst/>
                      </a:endParaRPr>
                    </a:p>
                    <a:p>
                      <a:pPr algn="l" rtl="0" fontAlgn="base"/>
                      <a:r>
                        <a:rPr lang="en-US" sz="2000" b="0" i="0" dirty="0">
                          <a:solidFill>
                            <a:schemeClr val="bg1">
                              <a:lumMod val="85000"/>
                            </a:schemeClr>
                          </a:solidFill>
                          <a:effectLst/>
                          <a:latin typeface="Calibri" panose="020F0502020204030204" pitchFamily="34" charset="0"/>
                        </a:rPr>
                        <a:t>After reading a chapter in a textbook, students are assigned a case study assignment. The readings include 1 example of how to solve for risk. The assignment includes a question where students are required to calculate the risk of ovarian cancer among oral contraceptive users based on numbers in the case study. Students are emailing the instructor and posting on the general questions discussion board asking how to determine what numbers need to be used and where they are placed in the equation.   </a:t>
                      </a:r>
                      <a:endParaRPr lang="en-US" sz="2000" b="0" i="0" dirty="0">
                        <a:solidFill>
                          <a:schemeClr val="bg1">
                            <a:lumMod val="85000"/>
                          </a:schemeClr>
                        </a:solidFill>
                        <a:effectLst/>
                      </a:endParaRPr>
                    </a:p>
                  </a:txBody>
                  <a:tcPr marL="73577" marR="73577" marT="36789" marB="3678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US" sz="2000" b="0" i="0" dirty="0">
                          <a:solidFill>
                            <a:schemeClr val="bg1">
                              <a:lumMod val="85000"/>
                            </a:schemeClr>
                          </a:solidFill>
                          <a:effectLst/>
                          <a:latin typeface="Calibri" panose="020F0502020204030204" pitchFamily="34" charset="0"/>
                        </a:rPr>
                        <a:t>Identify the Pinch point (step zero) </a:t>
                      </a:r>
                      <a:endParaRPr lang="en-US" sz="2000" b="0" i="0" dirty="0">
                        <a:solidFill>
                          <a:schemeClr val="bg1">
                            <a:lumMod val="85000"/>
                          </a:schemeClr>
                        </a:solidFill>
                        <a:effectLst/>
                      </a:endParaRPr>
                    </a:p>
                    <a:p>
                      <a:pPr algn="l" rtl="0" fontAlgn="base"/>
                      <a:r>
                        <a:rPr lang="en-US" sz="2000" b="0" i="0" dirty="0">
                          <a:solidFill>
                            <a:schemeClr val="bg1">
                              <a:lumMod val="85000"/>
                            </a:schemeClr>
                          </a:solidFill>
                          <a:effectLst/>
                          <a:latin typeface="Calibri" panose="020F0502020204030204" pitchFamily="34" charset="0"/>
                        </a:rPr>
                        <a:t>  Students are asking questions</a:t>
                      </a:r>
                      <a:endParaRPr lang="en-US" sz="2000" b="0" i="0" dirty="0">
                        <a:solidFill>
                          <a:schemeClr val="bg1">
                            <a:lumMod val="85000"/>
                          </a:schemeClr>
                        </a:solidFill>
                        <a:effectLst/>
                      </a:endParaRPr>
                    </a:p>
                  </a:txBody>
                  <a:tcPr marL="73577" marR="73577" marT="36789" marB="3678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49085473"/>
                  </a:ext>
                </a:extLst>
              </a:tr>
              <a:tr h="206157">
                <a:tc vMerge="1">
                  <a:txBody>
                    <a:bodyPr/>
                    <a:lstStyle/>
                    <a:p>
                      <a:endParaRPr lang="en-US"/>
                    </a:p>
                  </a:txBody>
                  <a:tcPr/>
                </a:tc>
                <a:tc>
                  <a:txBody>
                    <a:bodyPr/>
                    <a:lstStyle/>
                    <a:p>
                      <a:pPr algn="l" rtl="0" fontAlgn="base"/>
                      <a:r>
                        <a:rPr lang="en-US" sz="2000" b="0" i="0" dirty="0">
                          <a:solidFill>
                            <a:schemeClr val="bg1">
                              <a:lumMod val="85000"/>
                            </a:schemeClr>
                          </a:solidFill>
                          <a:effectLst/>
                          <a:latin typeface="Calibri" panose="020F0502020204030204" pitchFamily="34" charset="0"/>
                        </a:rPr>
                        <a:t>Identify the single-stream elements (step 1) </a:t>
                      </a:r>
                      <a:endParaRPr lang="en-US" sz="2000" b="0" i="0" dirty="0">
                        <a:solidFill>
                          <a:schemeClr val="bg1">
                            <a:lumMod val="85000"/>
                          </a:schemeClr>
                        </a:solidFill>
                        <a:effectLst/>
                      </a:endParaRPr>
                    </a:p>
                    <a:p>
                      <a:pPr algn="l" rtl="0" fontAlgn="base"/>
                      <a:r>
                        <a:rPr lang="en-US" sz="2000" b="0" i="0" dirty="0">
                          <a:solidFill>
                            <a:schemeClr val="bg1">
                              <a:lumMod val="85000"/>
                            </a:schemeClr>
                          </a:solidFill>
                          <a:effectLst/>
                          <a:latin typeface="Calibri" panose="020F0502020204030204" pitchFamily="34" charset="0"/>
                        </a:rPr>
                        <a:t> Reading assignment  in textbook</a:t>
                      </a:r>
                      <a:endParaRPr lang="en-US" sz="2000" b="0" i="0" dirty="0">
                        <a:solidFill>
                          <a:schemeClr val="bg1">
                            <a:lumMod val="85000"/>
                          </a:schemeClr>
                        </a:solidFill>
                        <a:effectLst/>
                      </a:endParaRPr>
                    </a:p>
                  </a:txBody>
                  <a:tcPr marL="73577" marR="73577" marT="36789" marB="3678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63959156"/>
                  </a:ext>
                </a:extLst>
              </a:tr>
              <a:tr h="3228509">
                <a:tc vMerge="1">
                  <a:txBody>
                    <a:bodyPr/>
                    <a:lstStyle/>
                    <a:p>
                      <a:endParaRPr lang="en-US"/>
                    </a:p>
                  </a:txBody>
                  <a:tcPr/>
                </a:tc>
                <a:tc>
                  <a:txBody>
                    <a:bodyPr/>
                    <a:lstStyle/>
                    <a:p>
                      <a:pPr algn="l" rtl="0" fontAlgn="base"/>
                      <a:r>
                        <a:rPr lang="en-US" sz="2000" b="0" i="0" dirty="0">
                          <a:effectLst/>
                          <a:latin typeface="Calibri" panose="020F0502020204030204" pitchFamily="34" charset="0"/>
                        </a:rPr>
                        <a:t>Brainstorm Expansions (step 2) </a:t>
                      </a:r>
                      <a:endParaRPr lang="en-US" sz="2000" b="0" i="0" dirty="0">
                        <a:effectLst/>
                      </a:endParaRPr>
                    </a:p>
                    <a:p>
                      <a:pPr algn="l" rtl="0" fontAlgn="base"/>
                      <a:r>
                        <a:rPr lang="en-US" sz="2000" b="0" i="1" dirty="0">
                          <a:solidFill>
                            <a:schemeClr val="accent4">
                              <a:lumMod val="50000"/>
                            </a:schemeClr>
                          </a:solidFill>
                          <a:effectLst/>
                          <a:latin typeface="Calibri" panose="020F0502020204030204" pitchFamily="34" charset="0"/>
                          <a:cs typeface="Calibri" panose="020F0502020204030204" pitchFamily="34" charset="0"/>
                        </a:rPr>
                        <a:t> </a:t>
                      </a:r>
                      <a:r>
                        <a:rPr lang="en-US" sz="2000" b="1" i="0" kern="1200" dirty="0">
                          <a:solidFill>
                            <a:schemeClr val="accent4">
                              <a:lumMod val="50000"/>
                            </a:schemeClr>
                          </a:solidFill>
                          <a:effectLst/>
                          <a:latin typeface="Calibri" panose="020F0502020204030204" pitchFamily="34" charset="0"/>
                          <a:ea typeface="+mn-ea"/>
                          <a:cs typeface="Calibri" panose="020F0502020204030204" pitchFamily="34" charset="0"/>
                        </a:rPr>
                        <a:t>· Document outlining the steps on how to solve problems</a:t>
                      </a:r>
                    </a:p>
                    <a:p>
                      <a:pPr rtl="0" fontAlgn="base"/>
                      <a:r>
                        <a:rPr lang="en-US" sz="2000" b="1" i="0" kern="1200" dirty="0">
                          <a:solidFill>
                            <a:schemeClr val="accent4">
                              <a:lumMod val="50000"/>
                            </a:schemeClr>
                          </a:solidFill>
                          <a:effectLst/>
                          <a:latin typeface="Calibri" panose="020F0502020204030204" pitchFamily="34" charset="0"/>
                          <a:ea typeface="+mn-ea"/>
                          <a:cs typeface="Calibri" panose="020F0502020204030204" pitchFamily="34" charset="0"/>
                        </a:rPr>
                        <a:t>· Math Terms document for solving equations </a:t>
                      </a:r>
                    </a:p>
                    <a:p>
                      <a:pPr rtl="0" fontAlgn="base"/>
                      <a:r>
                        <a:rPr lang="en-US" sz="2000" b="1" i="0" kern="1200" dirty="0">
                          <a:solidFill>
                            <a:schemeClr val="accent4">
                              <a:lumMod val="50000"/>
                            </a:schemeClr>
                          </a:solidFill>
                          <a:effectLst/>
                          <a:latin typeface="Calibri" panose="020F0502020204030204" pitchFamily="34" charset="0"/>
                          <a:ea typeface="+mn-ea"/>
                          <a:cs typeface="Calibri" panose="020F0502020204030204" pitchFamily="34" charset="0"/>
                        </a:rPr>
                        <a:t>· Live demonstration on how to solve a similar case study </a:t>
                      </a:r>
                    </a:p>
                    <a:p>
                      <a:pPr rtl="0" fontAlgn="base"/>
                      <a:r>
                        <a:rPr lang="en-US" sz="2000" b="1" i="0" kern="1200" dirty="0">
                          <a:solidFill>
                            <a:schemeClr val="accent4">
                              <a:lumMod val="50000"/>
                            </a:schemeClr>
                          </a:solidFill>
                          <a:effectLst/>
                          <a:latin typeface="Calibri" panose="020F0502020204030204" pitchFamily="34" charset="0"/>
                          <a:ea typeface="+mn-ea"/>
                          <a:cs typeface="Calibri" panose="020F0502020204030204" pitchFamily="34" charset="0"/>
                        </a:rPr>
                        <a:t>· Video demonstration on how to solve a similar case study </a:t>
                      </a:r>
                    </a:p>
                    <a:p>
                      <a:pPr rtl="0" fontAlgn="base"/>
                      <a:r>
                        <a:rPr lang="en-US" sz="2000" b="1" i="0" kern="1200" dirty="0">
                          <a:solidFill>
                            <a:schemeClr val="accent4">
                              <a:lumMod val="50000"/>
                            </a:schemeClr>
                          </a:solidFill>
                          <a:effectLst/>
                          <a:latin typeface="Calibri" panose="020F0502020204030204" pitchFamily="34" charset="0"/>
                          <a:ea typeface="+mn-ea"/>
                          <a:cs typeface="Calibri" panose="020F0502020204030204" pitchFamily="34" charset="0"/>
                        </a:rPr>
                        <a:t>· Step by step tutorial on how to solve problems </a:t>
                      </a:r>
                    </a:p>
                    <a:p>
                      <a:pPr rtl="0" fontAlgn="base"/>
                      <a:r>
                        <a:rPr lang="en-US" sz="2000" b="1" i="0" kern="1200" dirty="0">
                          <a:solidFill>
                            <a:schemeClr val="accent4">
                              <a:lumMod val="50000"/>
                            </a:schemeClr>
                          </a:solidFill>
                          <a:effectLst/>
                          <a:latin typeface="Calibri" panose="020F0502020204030204" pitchFamily="34" charset="0"/>
                          <a:ea typeface="+mn-ea"/>
                          <a:cs typeface="Calibri" panose="020F0502020204030204" pitchFamily="34" charset="0"/>
                        </a:rPr>
                        <a:t>· YouTube videos (links) </a:t>
                      </a:r>
                    </a:p>
                    <a:p>
                      <a:pPr rtl="0" fontAlgn="base"/>
                      <a:r>
                        <a:rPr lang="en-US" sz="2000" b="1" i="0" kern="1200" dirty="0">
                          <a:solidFill>
                            <a:schemeClr val="accent4">
                              <a:lumMod val="50000"/>
                            </a:schemeClr>
                          </a:solidFill>
                          <a:effectLst/>
                          <a:latin typeface="Calibri" panose="020F0502020204030204" pitchFamily="34" charset="0"/>
                          <a:ea typeface="+mn-ea"/>
                          <a:cs typeface="Calibri" panose="020F0502020204030204" pitchFamily="34" charset="0"/>
                        </a:rPr>
                        <a:t>· Khan academy videos (links) </a:t>
                      </a:r>
                    </a:p>
                    <a:p>
                      <a:pPr rtl="0" fontAlgn="base"/>
                      <a:r>
                        <a:rPr lang="en-US" sz="2000" b="1" i="0" kern="1200" dirty="0">
                          <a:solidFill>
                            <a:schemeClr val="accent4">
                              <a:lumMod val="50000"/>
                            </a:schemeClr>
                          </a:solidFill>
                          <a:effectLst/>
                          <a:latin typeface="Calibri" panose="020F0502020204030204" pitchFamily="34" charset="0"/>
                          <a:ea typeface="+mn-ea"/>
                          <a:cs typeface="Calibri" panose="020F0502020204030204" pitchFamily="34" charset="0"/>
                        </a:rPr>
                        <a:t>· Practice problems with answer sheet </a:t>
                      </a:r>
                    </a:p>
                    <a:p>
                      <a:pPr rtl="0" fontAlgn="base"/>
                      <a:r>
                        <a:rPr lang="en-US" sz="1800" b="0" i="0" kern="1200" dirty="0">
                          <a:solidFill>
                            <a:schemeClr val="tx1"/>
                          </a:solidFill>
                          <a:effectLst/>
                          <a:latin typeface="+mn-lt"/>
                          <a:ea typeface="+mn-ea"/>
                          <a:cs typeface="+mn-cs"/>
                        </a:rPr>
                        <a:t> </a:t>
                      </a:r>
                    </a:p>
                    <a:p>
                      <a:pPr algn="l" rtl="0" fontAlgn="base"/>
                      <a:endParaRPr lang="en-US" sz="2000" b="0" i="0" dirty="0">
                        <a:effectLst/>
                      </a:endParaRPr>
                    </a:p>
                    <a:p>
                      <a:pPr algn="l" rtl="0" fontAlgn="base"/>
                      <a:r>
                        <a:rPr lang="en-US" sz="2000" b="0" i="0" dirty="0">
                          <a:effectLst/>
                          <a:latin typeface="Calibri" panose="020F0502020204030204" pitchFamily="34" charset="0"/>
                        </a:rPr>
                        <a:t> </a:t>
                      </a:r>
                      <a:endParaRPr lang="en-US" sz="2000" b="0" i="0" dirty="0">
                        <a:effectLst/>
                      </a:endParaRPr>
                    </a:p>
                    <a:p>
                      <a:pPr algn="l" rtl="0" fontAlgn="base"/>
                      <a:r>
                        <a:rPr lang="en-US" sz="2000" b="0" i="0" dirty="0">
                          <a:effectLst/>
                          <a:latin typeface="Calibri" panose="020F0502020204030204" pitchFamily="34" charset="0"/>
                        </a:rPr>
                        <a:t> </a:t>
                      </a:r>
                      <a:endParaRPr lang="en-US" sz="2000" b="0" i="0" dirty="0">
                        <a:effectLst/>
                      </a:endParaRPr>
                    </a:p>
                    <a:p>
                      <a:pPr algn="l" rtl="0" fontAlgn="base"/>
                      <a:r>
                        <a:rPr lang="en-US" sz="2000" b="0" i="0" dirty="0">
                          <a:effectLst/>
                          <a:latin typeface="Calibri" panose="020F0502020204030204" pitchFamily="34" charset="0"/>
                        </a:rPr>
                        <a:t> </a:t>
                      </a:r>
                      <a:endParaRPr lang="en-US" sz="2000" b="0" i="0" dirty="0">
                        <a:effectLst/>
                      </a:endParaRPr>
                    </a:p>
                    <a:p>
                      <a:pPr algn="l" rtl="0" fontAlgn="base"/>
                      <a:r>
                        <a:rPr lang="en-US" sz="2000" b="0" i="0" dirty="0">
                          <a:effectLst/>
                          <a:latin typeface="Calibri" panose="020F0502020204030204" pitchFamily="34" charset="0"/>
                        </a:rPr>
                        <a:t> </a:t>
                      </a:r>
                      <a:endParaRPr lang="en-US" sz="2000" b="0" i="0" dirty="0">
                        <a:effectLst/>
                      </a:endParaRPr>
                    </a:p>
                    <a:p>
                      <a:pPr algn="l" rtl="0" fontAlgn="base"/>
                      <a:r>
                        <a:rPr lang="en-US" sz="2000" b="0" i="0" dirty="0">
                          <a:effectLst/>
                          <a:latin typeface="Calibri" panose="020F0502020204030204" pitchFamily="34" charset="0"/>
                        </a:rPr>
                        <a:t> </a:t>
                      </a:r>
                      <a:endParaRPr lang="en-US" sz="2000" b="0" i="0" dirty="0">
                        <a:effectLst/>
                      </a:endParaRPr>
                    </a:p>
                    <a:p>
                      <a:pPr algn="l" rtl="0" fontAlgn="base"/>
                      <a:r>
                        <a:rPr lang="en-US" sz="2000" b="0" i="0" dirty="0">
                          <a:effectLst/>
                          <a:latin typeface="Calibri" panose="020F0502020204030204" pitchFamily="34" charset="0"/>
                        </a:rPr>
                        <a:t> </a:t>
                      </a:r>
                      <a:endParaRPr lang="en-US" sz="2000" b="0" i="0" dirty="0">
                        <a:effectLst/>
                      </a:endParaRPr>
                    </a:p>
                  </a:txBody>
                  <a:tcPr marL="73577" marR="73577" marT="36789" marB="3678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29300282"/>
                  </a:ext>
                </a:extLst>
              </a:tr>
            </a:tbl>
          </a:graphicData>
        </a:graphic>
      </p:graphicFrame>
    </p:spTree>
    <p:extLst>
      <p:ext uri="{BB962C8B-B14F-4D97-AF65-F5344CB8AC3E}">
        <p14:creationId xmlns:p14="http://schemas.microsoft.com/office/powerpoint/2010/main" val="261969656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UNMC">
  <a:themeElements>
    <a:clrScheme name="UNMC">
      <a:dk1>
        <a:srgbClr val="000000"/>
      </a:dk1>
      <a:lt1>
        <a:srgbClr val="FFFFFF"/>
      </a:lt1>
      <a:dk2>
        <a:srgbClr val="2F3A41"/>
      </a:dk2>
      <a:lt2>
        <a:srgbClr val="DCDDDF"/>
      </a:lt2>
      <a:accent1>
        <a:srgbClr val="AD122A"/>
      </a:accent1>
      <a:accent2>
        <a:srgbClr val="005E63"/>
      </a:accent2>
      <a:accent3>
        <a:srgbClr val="00B2B9"/>
      </a:accent3>
      <a:accent4>
        <a:srgbClr val="129DBF"/>
      </a:accent4>
      <a:accent5>
        <a:srgbClr val="F26721"/>
      </a:accent5>
      <a:accent6>
        <a:srgbClr val="FCB614"/>
      </a:accent6>
      <a:hlink>
        <a:srgbClr val="A1B426"/>
      </a:hlink>
      <a:folHlink>
        <a:srgbClr val="129DB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UNMC" id="{1D971A88-40AF-BF43-84C2-966D2C4877D5}" vid="{D26F4A79-58A4-6740-A148-CFA08DC1D6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UNMC</Template>
  <TotalTime>256</TotalTime>
  <Words>1484</Words>
  <Application>Microsoft Macintosh PowerPoint</Application>
  <PresentationFormat>On-screen Show (4:3)</PresentationFormat>
  <Paragraphs>189</Paragraphs>
  <Slides>8</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Arial-BoldMT</vt:lpstr>
      <vt:lpstr>Calibri</vt:lpstr>
      <vt:lpstr>Times New Roman</vt:lpstr>
      <vt:lpstr>Wingdings</vt:lpstr>
      <vt:lpstr>UNMC</vt:lpstr>
      <vt:lpstr>UDL in the next 20 minutes</vt:lpstr>
      <vt:lpstr>Step one UDL in 20 minutes</vt:lpstr>
      <vt:lpstr>How to “DO” UDL in the NEXT 20 Minutes</vt:lpstr>
      <vt:lpstr>Steps 0 to 2 in UDL in the next 20 minutes</vt:lpstr>
      <vt:lpstr>Example: UDL in the NEXT 20 minutes</vt:lpstr>
      <vt:lpstr>Example: UDL in the NEXT 20 minutes</vt:lpstr>
      <vt:lpstr>Example: UDL in the NEXT 20 minutes</vt:lpstr>
      <vt:lpstr>Example: UDL in the NEXT 20 minutes</vt:lpstr>
    </vt:vector>
  </TitlesOfParts>
  <Company>UNMC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Diers, Melissa</dc:creator>
  <cp:lastModifiedBy>McMillan, Analisa</cp:lastModifiedBy>
  <cp:revision>13</cp:revision>
  <dcterms:created xsi:type="dcterms:W3CDTF">2021-04-05T12:57:08Z</dcterms:created>
  <dcterms:modified xsi:type="dcterms:W3CDTF">2021-08-29T16:04:14Z</dcterms:modified>
</cp:coreProperties>
</file>